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58" r:id="rId4"/>
    <p:sldId id="259" r:id="rId5"/>
    <p:sldId id="268" r:id="rId6"/>
    <p:sldId id="260" r:id="rId7"/>
    <p:sldId id="266" r:id="rId8"/>
    <p:sldId id="267" r:id="rId9"/>
    <p:sldId id="269" r:id="rId10"/>
    <p:sldId id="270" r:id="rId11"/>
    <p:sldId id="264" r:id="rId12"/>
    <p:sldId id="271" r:id="rId13"/>
    <p:sldId id="272" r:id="rId14"/>
    <p:sldId id="273" r:id="rId15"/>
    <p:sldId id="274" r:id="rId16"/>
    <p:sldId id="265" r:id="rId17"/>
  </p:sldIdLst>
  <p:sldSz cx="18288000" cy="10287000"/>
  <p:notesSz cx="6735763" cy="9866313"/>
  <p:embeddedFontLst>
    <p:embeddedFont>
      <p:font typeface="210 디딤고딕" panose="020B0600000101010101" charset="-127"/>
      <p:regular r:id="rId20"/>
    </p:embeddedFont>
    <p:embeddedFont>
      <p:font typeface="Black Han Sans" panose="020B0600000101010101" charset="-127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HY견고딕" panose="02030600000101010101" pitchFamily="18" charset="-127"/>
      <p:regular r:id="rId26"/>
    </p:embeddedFont>
    <p:embeddedFont>
      <p:font typeface="맑은 고딕" panose="020B0503020000020004" pitchFamily="50" charset="-127"/>
      <p:regular r:id="rId27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AAD"/>
    <a:srgbClr val="436EA3"/>
    <a:srgbClr val="3772BF"/>
    <a:srgbClr val="0070C0"/>
    <a:srgbClr val="19319D"/>
    <a:srgbClr val="0C77C3"/>
    <a:srgbClr val="447AC3"/>
    <a:srgbClr val="CDF1FF"/>
    <a:srgbClr val="0D01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864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4032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976B7E8A-95C5-4677-94BA-0979B7F5E9C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91C45FB-69C6-4EF2-BAE7-255B35EA46F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F3DEF0-3FCA-40F9-8FC6-3AEDE91B4FEE}" type="datetimeFigureOut">
              <a:rPr lang="ko-KR" altLang="en-US" smtClean="0"/>
              <a:t>2025-05-02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5EA0F8A-4C24-4F71-B1B9-43528F46DC3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4879296-A4D2-4EA9-8765-3A05743D383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64E8E3-F097-4F7A-8307-CC6D3A158C6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603143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DDDA91-FBE6-43BE-A592-D893EBB32DFC}" type="datetimeFigureOut">
              <a:rPr lang="ko-KR" altLang="en-US" smtClean="0"/>
              <a:t>2025-05-02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144135" y="9345907"/>
            <a:ext cx="447492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3CE1F2-B4CF-422C-A48C-0F5570505638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4717098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3CE1F2-B4CF-422C-A48C-0F5570505638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2565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3CE1F2-B4CF-422C-A48C-0F5570505638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3906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3CE1F2-B4CF-422C-A48C-0F5570505638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18656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3CE1F2-B4CF-422C-A48C-0F5570505638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2739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3CE1F2-B4CF-422C-A48C-0F5570505638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8687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BC10-C369-4027-96B5-E4DE7F348035}" type="datetime1">
              <a:rPr lang="en-US" altLang="ko-KR" smtClean="0"/>
              <a:t>5/2/2025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DC4E1-5C2E-472F-B602-4D434DB40F49}" type="datetime1">
              <a:rPr lang="en-US" altLang="ko-KR" smtClean="0"/>
              <a:t>5/2/2025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800AB-2487-4181-A1FD-837279F142BA}" type="datetime1">
              <a:rPr lang="en-US" altLang="ko-KR" smtClean="0"/>
              <a:t>5/2/2025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61251-AF95-4953-B523-9DC9F73906DF}" type="datetime1">
              <a:rPr lang="en-US" altLang="ko-KR" smtClean="0"/>
              <a:t>5/2/2025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38FE1-DFDB-4814-B851-393002CC88D9}" type="datetime1">
              <a:rPr lang="en-US" altLang="ko-KR" smtClean="0"/>
              <a:t>5/2/2025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BF714-81D5-44F1-B8D5-5EC53D072411}" type="datetime1">
              <a:rPr lang="en-US" altLang="ko-KR" smtClean="0"/>
              <a:t>5/2/2025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84CC4-2B47-4E05-B648-1DB3B4B1BAE0}" type="datetime1">
              <a:rPr lang="en-US" altLang="ko-KR" smtClean="0"/>
              <a:t>5/2/2025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15400" y="9921875"/>
            <a:ext cx="4572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B274-53A9-4839-B6AC-1DE4CB5729A9}" type="datetime1">
              <a:rPr lang="en-US" altLang="ko-KR" smtClean="0"/>
              <a:t>5/2/2025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9E038-4239-42D2-9EFA-3DDFA6678F53}" type="datetime1">
              <a:rPr lang="en-US" altLang="ko-KR" smtClean="0"/>
              <a:t>5/2/2025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20457-861B-447E-816C-E21B5EECCF79}" type="datetime1">
              <a:rPr lang="en-US" altLang="ko-KR" smtClean="0"/>
              <a:t>5/2/2025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6A5F-59F4-4C06-BBBB-EA1D7D522171}" type="datetime1">
              <a:rPr lang="en-US" altLang="ko-KR" smtClean="0"/>
              <a:t>5/2/2025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1EFCC-C303-495B-8C9A-DA5DBE5B18B1}" type="datetime1">
              <a:rPr lang="en-US" altLang="ko-KR" smtClean="0"/>
              <a:t>5/2/2025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791200" y="635634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43400" y="6349996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2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10" Type="http://schemas.openxmlformats.org/officeDocument/2006/relationships/image" Target="../media/image28.svg"/><Relationship Id="rId4" Type="http://schemas.openxmlformats.org/officeDocument/2006/relationships/image" Target="../media/image22.svg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sv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sv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그림 28">
            <a:extLst>
              <a:ext uri="{FF2B5EF4-FFF2-40B4-BE49-F238E27FC236}">
                <a16:creationId xmlns:a16="http://schemas.microsoft.com/office/drawing/2014/main" id="{B73801AA-FA23-4417-8F8D-D71267979D8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colorTemperature colorTemp="3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769" y="72823"/>
            <a:ext cx="9226462" cy="9220962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>
            <a:off x="-1716351" y="1942816"/>
            <a:ext cx="3432702" cy="3432702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AutoShape 11"/>
          <p:cNvSpPr/>
          <p:nvPr/>
        </p:nvSpPr>
        <p:spPr>
          <a:xfrm>
            <a:off x="1028700" y="1147265"/>
            <a:ext cx="16230600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7" name="TextBox 17"/>
          <p:cNvSpPr txBox="1"/>
          <p:nvPr/>
        </p:nvSpPr>
        <p:spPr>
          <a:xfrm>
            <a:off x="2113226" y="2741805"/>
            <a:ext cx="14210330" cy="29546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ko-KR" altLang="en-US" sz="9600" b="1" dirty="0" err="1">
                <a:solidFill>
                  <a:srgbClr val="19319D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Black Han Sans"/>
                <a:sym typeface="Black Han Sans"/>
              </a:rPr>
              <a:t>차세대모빌리티융합전공</a:t>
            </a:r>
            <a:endParaRPr lang="en-US" altLang="ko-KR" sz="9600" b="1" dirty="0">
              <a:solidFill>
                <a:srgbClr val="19319D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Black Han Sans"/>
              <a:sym typeface="Black Han Sans"/>
            </a:endParaRPr>
          </a:p>
          <a:p>
            <a:pPr algn="ctr"/>
            <a:r>
              <a:rPr lang="ko-KR" altLang="en-US" sz="9600" b="1" dirty="0">
                <a:latin typeface="HY견고딕" panose="02030600000101010101" pitchFamily="18" charset="-127"/>
                <a:ea typeface="HY견고딕" panose="02030600000101010101" pitchFamily="18" charset="-127"/>
                <a:cs typeface="Black Han Sans"/>
                <a:sym typeface="Black Han Sans"/>
              </a:rPr>
              <a:t>간담회</a:t>
            </a:r>
            <a:endParaRPr lang="en-US" sz="9600" b="1" dirty="0">
              <a:latin typeface="HY견고딕" panose="02030600000101010101" pitchFamily="18" charset="-127"/>
              <a:ea typeface="HY견고딕" panose="02030600000101010101" pitchFamily="18" charset="-127"/>
              <a:cs typeface="Black Han Sans"/>
              <a:sym typeface="Black Han Sans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1028700" y="668613"/>
            <a:ext cx="5295900" cy="3847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213"/>
              </a:lnSpc>
              <a:spcBef>
                <a:spcPct val="0"/>
              </a:spcBef>
            </a:pPr>
            <a:r>
              <a:rPr lang="en-US" sz="21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Semiconductor Specialization University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B9401B0-92AB-4302-A20E-447ED7DCFB7C}"/>
              </a:ext>
            </a:extLst>
          </p:cNvPr>
          <p:cNvSpPr txBox="1"/>
          <p:nvPr/>
        </p:nvSpPr>
        <p:spPr>
          <a:xfrm>
            <a:off x="6925250" y="6125369"/>
            <a:ext cx="4809330" cy="11420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b="1" dirty="0">
                <a:latin typeface="210 디딤고딕" panose="020B0600000101010101" charset="-127"/>
                <a:ea typeface="210 디딤고딕" panose="020B0600000101010101" charset="-127"/>
                <a:cs typeface="Times New Roman" panose="02020603050405020304" pitchFamily="18" charset="0"/>
              </a:rPr>
              <a:t>일시 </a:t>
            </a:r>
            <a:r>
              <a:rPr lang="en-US" altLang="ko-KR" sz="2400" b="1" dirty="0">
                <a:latin typeface="210 디딤고딕" panose="020B0600000101010101" charset="-127"/>
                <a:ea typeface="210 디딤고딕" panose="020B0600000101010101" charset="-127"/>
                <a:cs typeface="Times New Roman" panose="02020603050405020304" pitchFamily="18" charset="0"/>
              </a:rPr>
              <a:t>: 2025. 05. 02. 10:00 ~ 11:30</a:t>
            </a:r>
          </a:p>
          <a:p>
            <a:pPr algn="ctr">
              <a:lnSpc>
                <a:spcPct val="150000"/>
              </a:lnSpc>
            </a:pPr>
            <a:r>
              <a:rPr lang="ko-KR" altLang="en-US" sz="2400" b="1" dirty="0">
                <a:latin typeface="210 디딤고딕" panose="020B0600000101010101" charset="-127"/>
                <a:ea typeface="210 디딤고딕" panose="020B0600000101010101" charset="-127"/>
                <a:cs typeface="Times New Roman" panose="02020603050405020304" pitchFamily="18" charset="0"/>
              </a:rPr>
              <a:t>장소 </a:t>
            </a:r>
            <a:r>
              <a:rPr lang="en-US" altLang="ko-KR" sz="2400" b="1" dirty="0">
                <a:latin typeface="210 디딤고딕" panose="020B0600000101010101" charset="-127"/>
                <a:ea typeface="210 디딤고딕" panose="020B0600000101010101" charset="-127"/>
                <a:cs typeface="Times New Roman" panose="02020603050405020304" pitchFamily="18" charset="0"/>
              </a:rPr>
              <a:t>: CRC</a:t>
            </a:r>
            <a:r>
              <a:rPr lang="ko-KR" altLang="en-US" sz="2400" b="1" dirty="0">
                <a:latin typeface="210 디딤고딕" panose="020B0600000101010101" charset="-127"/>
                <a:ea typeface="210 디딤고딕" panose="020B0600000101010101" charset="-127"/>
                <a:cs typeface="Times New Roman" panose="02020603050405020304" pitchFamily="18" charset="0"/>
              </a:rPr>
              <a:t>건물 </a:t>
            </a:r>
            <a:r>
              <a:rPr lang="en-US" altLang="ko-KR" sz="2400" b="1" dirty="0">
                <a:latin typeface="210 디딤고딕" panose="020B0600000101010101" charset="-127"/>
                <a:ea typeface="210 디딤고딕" panose="020B0600000101010101" charset="-127"/>
                <a:cs typeface="Times New Roman" panose="02020603050405020304" pitchFamily="18" charset="0"/>
              </a:rPr>
              <a:t>311</a:t>
            </a:r>
            <a:r>
              <a:rPr lang="ko-KR" altLang="en-US" sz="2400" b="1" dirty="0">
                <a:latin typeface="210 디딤고딕" panose="020B0600000101010101" charset="-127"/>
                <a:ea typeface="210 디딤고딕" panose="020B0600000101010101" charset="-127"/>
                <a:cs typeface="Times New Roman" panose="02020603050405020304" pitchFamily="18" charset="0"/>
              </a:rPr>
              <a:t>호</a:t>
            </a: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CA1460E0-2483-4FF6-ADAD-46EF64F499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63176" y="641772"/>
            <a:ext cx="3690180" cy="453180"/>
          </a:xfrm>
          <a:prstGeom prst="rect">
            <a:avLst/>
          </a:prstGeom>
        </p:spPr>
      </p:pic>
      <p:grpSp>
        <p:nvGrpSpPr>
          <p:cNvPr id="20" name="Group 2">
            <a:extLst>
              <a:ext uri="{FF2B5EF4-FFF2-40B4-BE49-F238E27FC236}">
                <a16:creationId xmlns:a16="http://schemas.microsoft.com/office/drawing/2014/main" id="{E90D602D-9147-49E8-9D04-D93E71387EC2}"/>
              </a:ext>
            </a:extLst>
          </p:cNvPr>
          <p:cNvGrpSpPr/>
          <p:nvPr/>
        </p:nvGrpSpPr>
        <p:grpSpPr>
          <a:xfrm>
            <a:off x="16743892" y="8813315"/>
            <a:ext cx="2710668" cy="2710668"/>
            <a:chOff x="0" y="0"/>
            <a:chExt cx="812800" cy="812800"/>
          </a:xfrm>
        </p:grpSpPr>
        <p:sp>
          <p:nvSpPr>
            <p:cNvPr id="21" name="Freeform 3">
              <a:extLst>
                <a:ext uri="{FF2B5EF4-FFF2-40B4-BE49-F238E27FC236}">
                  <a16:creationId xmlns:a16="http://schemas.microsoft.com/office/drawing/2014/main" id="{697FBB53-9FD9-42F7-9BFE-FC8AD6DA1EC5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22" name="TextBox 4">
              <a:extLst>
                <a:ext uri="{FF2B5EF4-FFF2-40B4-BE49-F238E27FC236}">
                  <a16:creationId xmlns:a16="http://schemas.microsoft.com/office/drawing/2014/main" id="{217CF331-5EE4-434B-8A6A-CE6DA480068C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1615B5A1-668C-47FF-B555-A9D77618A97F}"/>
              </a:ext>
            </a:extLst>
          </p:cNvPr>
          <p:cNvGrpSpPr/>
          <p:nvPr/>
        </p:nvGrpSpPr>
        <p:grpSpPr>
          <a:xfrm>
            <a:off x="4019550" y="9423541"/>
            <a:ext cx="10248900" cy="601192"/>
            <a:chOff x="152400" y="4607715"/>
            <a:chExt cx="5788222" cy="389463"/>
          </a:xfrm>
        </p:grpSpPr>
        <p:pic>
          <p:nvPicPr>
            <p:cNvPr id="26" name="그림 25">
              <a:extLst>
                <a:ext uri="{FF2B5EF4-FFF2-40B4-BE49-F238E27FC236}">
                  <a16:creationId xmlns:a16="http://schemas.microsoft.com/office/drawing/2014/main" id="{9D7729B6-983F-4194-B42A-F8649403090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9116"/>
            <a:stretch/>
          </p:blipFill>
          <p:spPr>
            <a:xfrm>
              <a:off x="152400" y="4607715"/>
              <a:ext cx="1760175" cy="389463"/>
            </a:xfrm>
            <a:prstGeom prst="rect">
              <a:avLst/>
            </a:prstGeom>
          </p:spPr>
        </p:pic>
        <p:pic>
          <p:nvPicPr>
            <p:cNvPr id="27" name="그림 26">
              <a:extLst>
                <a:ext uri="{FF2B5EF4-FFF2-40B4-BE49-F238E27FC236}">
                  <a16:creationId xmlns:a16="http://schemas.microsoft.com/office/drawing/2014/main" id="{F0ED7C54-1B67-4B24-BB90-A32F51AF4DA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78506" y="4654539"/>
              <a:ext cx="2146006" cy="288886"/>
            </a:xfrm>
            <a:prstGeom prst="rect">
              <a:avLst/>
            </a:prstGeom>
          </p:spPr>
        </p:pic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B2A4D75B-8F16-4CF5-A478-671AA11AF9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390443" y="4643262"/>
              <a:ext cx="1550179" cy="300164"/>
            </a:xfrm>
            <a:prstGeom prst="rect">
              <a:avLst/>
            </a:prstGeom>
          </p:spPr>
        </p:pic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0AC039B-CC2F-43BA-BBFA-49C532396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743892" y="8813315"/>
            <a:ext cx="2710668" cy="271066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339982" y="1428253"/>
            <a:ext cx="2679964" cy="2679964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604026" y="3665447"/>
            <a:ext cx="15079948" cy="5050693"/>
            <a:chOff x="0" y="0"/>
            <a:chExt cx="3971674" cy="133022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971673" cy="1330224"/>
            </a:xfrm>
            <a:custGeom>
              <a:avLst/>
              <a:gdLst/>
              <a:ahLst/>
              <a:cxnLst/>
              <a:rect l="l" t="t" r="r" b="b"/>
              <a:pathLst>
                <a:path w="3971673" h="1330224">
                  <a:moveTo>
                    <a:pt x="0" y="0"/>
                  </a:moveTo>
                  <a:lnTo>
                    <a:pt x="3971673" y="0"/>
                  </a:lnTo>
                  <a:lnTo>
                    <a:pt x="3971673" y="1330224"/>
                  </a:lnTo>
                  <a:lnTo>
                    <a:pt x="0" y="1330224"/>
                  </a:lnTo>
                  <a:close/>
                </a:path>
              </a:pathLst>
            </a:custGeom>
            <a:solidFill>
              <a:srgbClr val="19319D">
                <a:alpha val="9804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ko-KR" altLang="en-US" dirty="0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3971674" cy="13778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AutoShape 11"/>
          <p:cNvSpPr/>
          <p:nvPr/>
        </p:nvSpPr>
        <p:spPr>
          <a:xfrm>
            <a:off x="1028700" y="1147265"/>
            <a:ext cx="16230600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5" name="TextBox 15"/>
          <p:cNvSpPr txBox="1"/>
          <p:nvPr/>
        </p:nvSpPr>
        <p:spPr>
          <a:xfrm>
            <a:off x="2209451" y="6004740"/>
            <a:ext cx="2402844" cy="24365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just">
              <a:lnSpc>
                <a:spcPts val="3213"/>
              </a:lnSpc>
              <a:spcBef>
                <a:spcPct val="0"/>
              </a:spcBef>
              <a:buFontTx/>
              <a:buChar char="-"/>
            </a:pPr>
            <a:r>
              <a:rPr lang="ko-KR" altLang="en-US" sz="2100" dirty="0">
                <a:solidFill>
                  <a:srgbClr val="0B1544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사업개요</a:t>
            </a:r>
            <a:endParaRPr lang="en-US" altLang="ko-KR" sz="2100" dirty="0">
              <a:solidFill>
                <a:srgbClr val="0B1544"/>
              </a:solidFill>
              <a:latin typeface="210 디딤고딕" panose="020B0600000101010101" charset="-127"/>
              <a:ea typeface="210 디딤고딕" panose="020B0600000101010101" charset="-127"/>
              <a:cs typeface="210 디딤고딕 Light"/>
              <a:sym typeface="210 디딤고딕 Light"/>
            </a:endParaRPr>
          </a:p>
          <a:p>
            <a:pPr marL="342900" indent="-342900" algn="just">
              <a:lnSpc>
                <a:spcPts val="3213"/>
              </a:lnSpc>
              <a:spcBef>
                <a:spcPct val="0"/>
              </a:spcBef>
              <a:buFontTx/>
              <a:buChar char="-"/>
            </a:pPr>
            <a:r>
              <a:rPr lang="ko-KR" altLang="en-US" sz="2100" dirty="0">
                <a:solidFill>
                  <a:srgbClr val="0B1544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사업 비전 체계도</a:t>
            </a:r>
            <a:endParaRPr lang="en-US" altLang="ko-KR" sz="2100" dirty="0">
              <a:solidFill>
                <a:srgbClr val="0B1544"/>
              </a:solidFill>
              <a:latin typeface="210 디딤고딕" panose="020B0600000101010101" charset="-127"/>
              <a:ea typeface="210 디딤고딕" panose="020B0600000101010101" charset="-127"/>
              <a:cs typeface="210 디딤고딕 Light"/>
              <a:sym typeface="210 디딤고딕 Light"/>
            </a:endParaRPr>
          </a:p>
          <a:p>
            <a:pPr marL="342900" indent="-342900" algn="just">
              <a:lnSpc>
                <a:spcPts val="3213"/>
              </a:lnSpc>
              <a:spcBef>
                <a:spcPct val="0"/>
              </a:spcBef>
              <a:buFontTx/>
              <a:buChar char="-"/>
            </a:pPr>
            <a:r>
              <a:rPr lang="ko-KR" altLang="en-US" sz="2100" dirty="0">
                <a:solidFill>
                  <a:srgbClr val="0B1544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보유장비</a:t>
            </a:r>
            <a:endParaRPr lang="en-US" altLang="ko-KR" sz="2100" dirty="0">
              <a:solidFill>
                <a:srgbClr val="0B1544"/>
              </a:solidFill>
              <a:latin typeface="210 디딤고딕" panose="020B0600000101010101" charset="-127"/>
              <a:ea typeface="210 디딤고딕" panose="020B0600000101010101" charset="-127"/>
              <a:cs typeface="210 디딤고딕 Light"/>
              <a:sym typeface="210 디딤고딕 Light"/>
            </a:endParaRPr>
          </a:p>
          <a:p>
            <a:pPr marL="342900" indent="-342900" algn="just">
              <a:lnSpc>
                <a:spcPts val="3213"/>
              </a:lnSpc>
              <a:spcBef>
                <a:spcPct val="0"/>
              </a:spcBef>
              <a:buFontTx/>
              <a:buChar char="-"/>
            </a:pPr>
            <a:r>
              <a:rPr lang="ko-KR" altLang="en-US" sz="2100" dirty="0">
                <a:solidFill>
                  <a:srgbClr val="0B1544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교육 여건</a:t>
            </a:r>
            <a:endParaRPr lang="en-US" altLang="ko-KR" sz="2100" dirty="0">
              <a:solidFill>
                <a:srgbClr val="0B1544"/>
              </a:solidFill>
              <a:latin typeface="210 디딤고딕" panose="020B0600000101010101" charset="-127"/>
              <a:ea typeface="210 디딤고딕" panose="020B0600000101010101" charset="-127"/>
              <a:cs typeface="210 디딤고딕 Light"/>
              <a:sym typeface="210 디딤고딕 Light"/>
            </a:endParaRPr>
          </a:p>
          <a:p>
            <a:pPr marL="342900" indent="-342900" algn="just">
              <a:lnSpc>
                <a:spcPts val="3213"/>
              </a:lnSpc>
              <a:spcBef>
                <a:spcPct val="0"/>
              </a:spcBef>
              <a:buFontTx/>
              <a:buChar char="-"/>
            </a:pPr>
            <a:r>
              <a:rPr lang="ko-KR" altLang="en-US" sz="2100" dirty="0">
                <a:solidFill>
                  <a:srgbClr val="0B1544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참여기업 현황 </a:t>
            </a:r>
            <a:endParaRPr lang="en-US" altLang="ko-KR" sz="2100" dirty="0">
              <a:solidFill>
                <a:srgbClr val="0B1544"/>
              </a:solidFill>
              <a:latin typeface="210 디딤고딕" panose="020B0600000101010101" charset="-127"/>
              <a:ea typeface="210 디딤고딕" panose="020B0600000101010101" charset="-127"/>
              <a:cs typeface="210 디딤고딕 Light"/>
              <a:sym typeface="210 디딤고딕 Light"/>
            </a:endParaRPr>
          </a:p>
          <a:p>
            <a:pPr algn="just">
              <a:lnSpc>
                <a:spcPts val="3213"/>
              </a:lnSpc>
              <a:spcBef>
                <a:spcPct val="0"/>
              </a:spcBef>
            </a:pPr>
            <a:endParaRPr lang="en-US" sz="2100" dirty="0">
              <a:solidFill>
                <a:srgbClr val="0B1544"/>
              </a:solidFill>
              <a:latin typeface="210 디딤고딕" panose="020B0600000101010101" charset="-127"/>
              <a:ea typeface="210 디딤고딕" panose="020B0600000101010101" charset="-127"/>
              <a:cs typeface="210 디딤고딕 Light"/>
              <a:sym typeface="210 디딤고딕 Light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6040277" y="6004740"/>
            <a:ext cx="2402844" cy="3847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 algn="just">
              <a:lnSpc>
                <a:spcPts val="3213"/>
              </a:lnSpc>
              <a:spcBef>
                <a:spcPct val="0"/>
              </a:spcBef>
              <a:buFontTx/>
              <a:buChar char="-"/>
            </a:pPr>
            <a:r>
              <a:rPr lang="ko-KR" altLang="en-US" sz="2100" dirty="0">
                <a:solidFill>
                  <a:srgbClr val="0B1544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융합전공 과정</a:t>
            </a:r>
            <a:endParaRPr lang="en-US" altLang="ko-KR" sz="2100" dirty="0">
              <a:solidFill>
                <a:srgbClr val="0B1544"/>
              </a:solidFill>
              <a:latin typeface="210 디딤고딕" panose="020B0600000101010101" charset="-127"/>
              <a:ea typeface="210 디딤고딕" panose="020B0600000101010101" charset="-127"/>
              <a:cs typeface="210 디딤고딕 Light"/>
              <a:sym typeface="210 디딤고딕 Light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9859292" y="5982452"/>
            <a:ext cx="2676099" cy="16158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just">
              <a:lnSpc>
                <a:spcPts val="3213"/>
              </a:lnSpc>
              <a:spcBef>
                <a:spcPct val="0"/>
              </a:spcBef>
              <a:buFontTx/>
              <a:buChar char="-"/>
            </a:pPr>
            <a:r>
              <a:rPr lang="ko-KR" altLang="en-US" sz="2100" dirty="0">
                <a:solidFill>
                  <a:srgbClr val="0B1544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선발장학금</a:t>
            </a:r>
            <a:endParaRPr lang="en-US" altLang="ko-KR" sz="2100" dirty="0">
              <a:solidFill>
                <a:srgbClr val="0B1544"/>
              </a:solidFill>
              <a:latin typeface="210 디딤고딕" panose="020B0600000101010101" charset="-127"/>
              <a:ea typeface="210 디딤고딕" panose="020B0600000101010101" charset="-127"/>
              <a:cs typeface="210 디딤고딕 Light"/>
              <a:sym typeface="210 디딤고딕 Light"/>
            </a:endParaRPr>
          </a:p>
          <a:p>
            <a:pPr marL="342900" indent="-342900" algn="just">
              <a:lnSpc>
                <a:spcPts val="3213"/>
              </a:lnSpc>
              <a:spcBef>
                <a:spcPct val="0"/>
              </a:spcBef>
              <a:buFontTx/>
              <a:buChar char="-"/>
            </a:pPr>
            <a:r>
              <a:rPr lang="ko-KR" altLang="en-US" sz="2100" dirty="0">
                <a:solidFill>
                  <a:srgbClr val="0B1544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성적장학금</a:t>
            </a:r>
            <a:endParaRPr lang="en-US" altLang="ko-KR" sz="2100" dirty="0">
              <a:solidFill>
                <a:srgbClr val="0B1544"/>
              </a:solidFill>
              <a:latin typeface="210 디딤고딕" panose="020B0600000101010101" charset="-127"/>
              <a:ea typeface="210 디딤고딕" panose="020B0600000101010101" charset="-127"/>
              <a:cs typeface="210 디딤고딕 Light"/>
              <a:sym typeface="210 디딤고딕 Light"/>
            </a:endParaRPr>
          </a:p>
          <a:p>
            <a:pPr marL="342900" indent="-342900" algn="just">
              <a:lnSpc>
                <a:spcPts val="3213"/>
              </a:lnSpc>
              <a:spcBef>
                <a:spcPct val="0"/>
              </a:spcBef>
              <a:buFontTx/>
              <a:buChar char="-"/>
            </a:pPr>
            <a:r>
              <a:rPr lang="ko-KR" altLang="en-US" sz="2100" dirty="0">
                <a:solidFill>
                  <a:srgbClr val="0B1544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마일리지 지급 기준</a:t>
            </a:r>
            <a:endParaRPr lang="en-US" altLang="ko-KR" sz="2100" dirty="0">
              <a:solidFill>
                <a:srgbClr val="0B1544"/>
              </a:solidFill>
              <a:latin typeface="210 디딤고딕" panose="020B0600000101010101" charset="-127"/>
              <a:ea typeface="210 디딤고딕" panose="020B0600000101010101" charset="-127"/>
              <a:cs typeface="210 디딤고딕 Light"/>
              <a:sym typeface="210 디딤고딕 Light"/>
            </a:endParaRPr>
          </a:p>
          <a:p>
            <a:pPr marL="342900" indent="-342900" algn="just">
              <a:lnSpc>
                <a:spcPts val="3213"/>
              </a:lnSpc>
              <a:spcBef>
                <a:spcPct val="0"/>
              </a:spcBef>
              <a:buFontTx/>
              <a:buChar char="-"/>
            </a:pPr>
            <a:r>
              <a:rPr lang="ko-KR" altLang="en-US" sz="2100" dirty="0">
                <a:solidFill>
                  <a:srgbClr val="0B1544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해외 인턴십 </a:t>
            </a:r>
            <a:endParaRPr lang="en-US" sz="2100" dirty="0">
              <a:solidFill>
                <a:srgbClr val="0B1544"/>
              </a:solidFill>
              <a:latin typeface="210 디딤고딕" panose="020B0600000101010101" charset="-127"/>
              <a:ea typeface="210 디딤고딕" panose="020B0600000101010101" charset="-127"/>
              <a:cs typeface="210 디딤고딕 Light"/>
              <a:sym typeface="210 디딤고딕 Light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2209451" y="3865870"/>
            <a:ext cx="1141034" cy="988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271"/>
              </a:lnSpc>
              <a:spcBef>
                <a:spcPct val="0"/>
              </a:spcBef>
            </a:pPr>
            <a:r>
              <a:rPr lang="en-US" sz="6399" u="none" strike="noStrike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1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6040277" y="3865870"/>
            <a:ext cx="1141034" cy="988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271"/>
              </a:lnSpc>
              <a:spcBef>
                <a:spcPct val="0"/>
              </a:spcBef>
            </a:pPr>
            <a:r>
              <a:rPr lang="en-US" sz="6399" u="none" strike="noStrike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2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9871103" y="3865870"/>
            <a:ext cx="1141034" cy="988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271"/>
              </a:lnSpc>
              <a:spcBef>
                <a:spcPct val="0"/>
              </a:spcBef>
            </a:pPr>
            <a:r>
              <a:rPr lang="en-US" sz="6399" u="none" strike="noStrike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3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3701929" y="3865870"/>
            <a:ext cx="1141034" cy="988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271"/>
              </a:lnSpc>
              <a:spcBef>
                <a:spcPct val="0"/>
              </a:spcBef>
            </a:pPr>
            <a:r>
              <a:rPr lang="en-US" sz="6399" u="none" strike="noStrike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4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2166179" y="5271180"/>
            <a:ext cx="2117177" cy="4437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672"/>
              </a:lnSpc>
              <a:spcBef>
                <a:spcPct val="0"/>
              </a:spcBef>
            </a:pPr>
            <a:r>
              <a:rPr lang="ko-KR" altLang="en-US" sz="2400" dirty="0">
                <a:solidFill>
                  <a:srgbClr val="0B1544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Bold"/>
                <a:sym typeface="210 디딤고딕 Bold"/>
              </a:rPr>
              <a:t>사업단 소개</a:t>
            </a:r>
            <a:endParaRPr lang="en-US" sz="2400" dirty="0">
              <a:solidFill>
                <a:srgbClr val="0B1544"/>
              </a:solidFill>
              <a:latin typeface="210 디딤고딕" panose="020B0600000101010101" charset="-127"/>
              <a:ea typeface="210 디딤고딕" panose="020B0600000101010101" charset="-127"/>
              <a:cs typeface="210 디딤고딕 Bold"/>
              <a:sym typeface="210 디딤고딕 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040277" y="5263886"/>
            <a:ext cx="2664291" cy="4423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72"/>
              </a:lnSpc>
              <a:spcBef>
                <a:spcPct val="0"/>
              </a:spcBef>
            </a:pPr>
            <a:r>
              <a:rPr lang="ko-KR" altLang="en-US" sz="2400" dirty="0">
                <a:solidFill>
                  <a:srgbClr val="0B1544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Bold"/>
                <a:sym typeface="210 디딤고딕 Bold"/>
              </a:rPr>
              <a:t>교육과정</a:t>
            </a:r>
            <a:endParaRPr lang="en-US" sz="2400" dirty="0">
              <a:solidFill>
                <a:srgbClr val="0B1544"/>
              </a:solidFill>
              <a:latin typeface="210 디딤고딕" panose="020B0600000101010101" charset="-127"/>
              <a:ea typeface="210 디딤고딕" panose="020B0600000101010101" charset="-127"/>
              <a:cs typeface="210 디딤고딕 Bold"/>
              <a:sym typeface="210 디딤고딕 Bold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9871103" y="5263886"/>
            <a:ext cx="2664291" cy="4423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72"/>
              </a:lnSpc>
              <a:spcBef>
                <a:spcPct val="0"/>
              </a:spcBef>
            </a:pPr>
            <a:r>
              <a:rPr lang="ko-KR" altLang="en-US" sz="2400" dirty="0">
                <a:solidFill>
                  <a:srgbClr val="0B1544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Bold"/>
                <a:sym typeface="210 디딤고딕 Bold"/>
              </a:rPr>
              <a:t>장학제도 및 혜택</a:t>
            </a:r>
            <a:endParaRPr lang="en-US" sz="2400" dirty="0">
              <a:solidFill>
                <a:srgbClr val="0B1544"/>
              </a:solidFill>
              <a:latin typeface="210 디딤고딕" panose="020B0600000101010101" charset="-127"/>
              <a:ea typeface="210 디딤고딕" panose="020B0600000101010101" charset="-127"/>
              <a:cs typeface="210 디딤고딕 Bold"/>
              <a:sym typeface="210 디딤고딕 Bold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13701929" y="5263886"/>
            <a:ext cx="2664291" cy="4423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72"/>
              </a:lnSpc>
              <a:spcBef>
                <a:spcPct val="0"/>
              </a:spcBef>
            </a:pPr>
            <a:r>
              <a:rPr lang="ko-KR" altLang="en-US" sz="2400" dirty="0">
                <a:solidFill>
                  <a:srgbClr val="0B1544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Bold"/>
                <a:sym typeface="210 디딤고딕 Bold"/>
              </a:rPr>
              <a:t>졸업요건</a:t>
            </a:r>
            <a:endParaRPr lang="en-US" sz="2400" dirty="0">
              <a:solidFill>
                <a:srgbClr val="0B1544"/>
              </a:solidFill>
              <a:latin typeface="210 디딤고딕" panose="020B0600000101010101" charset="-127"/>
              <a:ea typeface="210 디딤고딕" panose="020B0600000101010101" charset="-127"/>
              <a:cs typeface="210 디딤고딕 Bold"/>
              <a:sym typeface="210 디딤고딕 Bold"/>
            </a:endParaRPr>
          </a:p>
        </p:txBody>
      </p:sp>
      <p:sp>
        <p:nvSpPr>
          <p:cNvPr id="27" name="AutoShape 27"/>
          <p:cNvSpPr/>
          <p:nvPr/>
        </p:nvSpPr>
        <p:spPr>
          <a:xfrm>
            <a:off x="5255253" y="4026292"/>
            <a:ext cx="0" cy="4163667"/>
          </a:xfrm>
          <a:prstGeom prst="line">
            <a:avLst/>
          </a:prstGeom>
          <a:ln w="28575" cap="flat">
            <a:solidFill>
              <a:srgbClr val="19319D">
                <a:alpha val="9804"/>
              </a:srgbClr>
            </a:solidFill>
            <a:prstDash val="solid"/>
            <a:headEnd type="none" w="sm" len="sm"/>
            <a:tailEnd type="none" w="sm" len="sm"/>
          </a:ln>
        </p:spPr>
      </p:sp>
      <p:sp>
        <p:nvSpPr>
          <p:cNvPr id="28" name="AutoShape 28"/>
          <p:cNvSpPr/>
          <p:nvPr/>
        </p:nvSpPr>
        <p:spPr>
          <a:xfrm>
            <a:off x="9216356" y="4026292"/>
            <a:ext cx="0" cy="4163667"/>
          </a:xfrm>
          <a:prstGeom prst="line">
            <a:avLst/>
          </a:prstGeom>
          <a:ln w="28575" cap="flat">
            <a:solidFill>
              <a:srgbClr val="19319D">
                <a:alpha val="9804"/>
              </a:srgbClr>
            </a:solidFill>
            <a:prstDash val="solid"/>
            <a:headEnd type="none" w="sm" len="sm"/>
            <a:tailEnd type="none" w="sm" len="sm"/>
          </a:ln>
        </p:spPr>
      </p:sp>
      <p:sp>
        <p:nvSpPr>
          <p:cNvPr id="29" name="AutoShape 29"/>
          <p:cNvSpPr/>
          <p:nvPr/>
        </p:nvSpPr>
        <p:spPr>
          <a:xfrm>
            <a:off x="13029656" y="4026292"/>
            <a:ext cx="0" cy="4163667"/>
          </a:xfrm>
          <a:prstGeom prst="line">
            <a:avLst/>
          </a:prstGeom>
          <a:ln w="28575" cap="flat">
            <a:solidFill>
              <a:srgbClr val="19319D">
                <a:alpha val="9804"/>
              </a:srgbClr>
            </a:solidFill>
            <a:prstDash val="solid"/>
            <a:headEnd type="none" w="sm" len="sm"/>
            <a:tailEnd type="none" w="sm" len="sm"/>
          </a:ln>
        </p:spPr>
      </p:sp>
      <p:sp>
        <p:nvSpPr>
          <p:cNvPr id="31" name="AutoShape 31"/>
          <p:cNvSpPr/>
          <p:nvPr/>
        </p:nvSpPr>
        <p:spPr>
          <a:xfrm>
            <a:off x="2209451" y="4981395"/>
            <a:ext cx="694532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2" name="AutoShape 32"/>
          <p:cNvSpPr/>
          <p:nvPr/>
        </p:nvSpPr>
        <p:spPr>
          <a:xfrm>
            <a:off x="6040277" y="4981395"/>
            <a:ext cx="694532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3" name="AutoShape 33"/>
          <p:cNvSpPr/>
          <p:nvPr/>
        </p:nvSpPr>
        <p:spPr>
          <a:xfrm>
            <a:off x="9871103" y="4995682"/>
            <a:ext cx="694532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4" name="AutoShape 34"/>
          <p:cNvSpPr/>
          <p:nvPr/>
        </p:nvSpPr>
        <p:spPr>
          <a:xfrm>
            <a:off x="13701929" y="4981395"/>
            <a:ext cx="694532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5" name="TextBox 18">
            <a:extLst>
              <a:ext uri="{FF2B5EF4-FFF2-40B4-BE49-F238E27FC236}">
                <a16:creationId xmlns:a16="http://schemas.microsoft.com/office/drawing/2014/main" id="{765A1F0D-3562-44EF-80DF-B48C6DD03590}"/>
              </a:ext>
            </a:extLst>
          </p:cNvPr>
          <p:cNvSpPr txBox="1"/>
          <p:nvPr/>
        </p:nvSpPr>
        <p:spPr>
          <a:xfrm>
            <a:off x="1028700" y="668613"/>
            <a:ext cx="5706109" cy="3847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213"/>
              </a:lnSpc>
              <a:spcBef>
                <a:spcPct val="0"/>
              </a:spcBef>
            </a:pPr>
            <a:r>
              <a:rPr lang="en-US" sz="21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Semiconductor Specialization University</a:t>
            </a:r>
          </a:p>
        </p:txBody>
      </p:sp>
      <p:pic>
        <p:nvPicPr>
          <p:cNvPr id="38" name="그림 37">
            <a:extLst>
              <a:ext uri="{FF2B5EF4-FFF2-40B4-BE49-F238E27FC236}">
                <a16:creationId xmlns:a16="http://schemas.microsoft.com/office/drawing/2014/main" id="{23C81F9A-F18D-4B87-AE1E-3602FF1A81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63176" y="641772"/>
            <a:ext cx="3690180" cy="453180"/>
          </a:xfrm>
          <a:prstGeom prst="rect">
            <a:avLst/>
          </a:prstGeom>
        </p:spPr>
      </p:pic>
      <p:sp>
        <p:nvSpPr>
          <p:cNvPr id="39" name="TextBox 17">
            <a:extLst>
              <a:ext uri="{FF2B5EF4-FFF2-40B4-BE49-F238E27FC236}">
                <a16:creationId xmlns:a16="http://schemas.microsoft.com/office/drawing/2014/main" id="{CCD4C248-8B10-4A54-9696-5E28AD4FE487}"/>
              </a:ext>
            </a:extLst>
          </p:cNvPr>
          <p:cNvSpPr txBox="1"/>
          <p:nvPr/>
        </p:nvSpPr>
        <p:spPr>
          <a:xfrm>
            <a:off x="13675705" y="5982452"/>
            <a:ext cx="2402844" cy="20261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 algn="just">
              <a:lnSpc>
                <a:spcPts val="3213"/>
              </a:lnSpc>
              <a:spcBef>
                <a:spcPct val="0"/>
              </a:spcBef>
              <a:buFontTx/>
              <a:buChar char="-"/>
            </a:pPr>
            <a:r>
              <a:rPr lang="en-US" altLang="ko-KR" sz="2100" dirty="0"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PBL </a:t>
            </a:r>
            <a:r>
              <a:rPr lang="ko-KR" altLang="en-US" sz="2100" dirty="0"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수업</a:t>
            </a:r>
            <a:endParaRPr lang="en-US" altLang="ko-KR" sz="2100" dirty="0">
              <a:latin typeface="210 디딤고딕" panose="020B0600000101010101" charset="-127"/>
              <a:ea typeface="210 디딤고딕" panose="020B0600000101010101" charset="-127"/>
              <a:cs typeface="210 디딤고딕 Light"/>
              <a:sym typeface="210 디딤고딕 Light"/>
            </a:endParaRPr>
          </a:p>
          <a:p>
            <a:pPr marL="342900" indent="-342900" algn="just">
              <a:lnSpc>
                <a:spcPts val="3213"/>
              </a:lnSpc>
              <a:spcBef>
                <a:spcPct val="0"/>
              </a:spcBef>
              <a:buFontTx/>
              <a:buChar char="-"/>
            </a:pPr>
            <a:r>
              <a:rPr lang="ko-KR" altLang="en-US" sz="2100" dirty="0"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이동 수업</a:t>
            </a:r>
            <a:endParaRPr lang="en-US" altLang="ko-KR" sz="2100" dirty="0">
              <a:latin typeface="210 디딤고딕" panose="020B0600000101010101" charset="-127"/>
              <a:ea typeface="210 디딤고딕" panose="020B0600000101010101" charset="-127"/>
              <a:cs typeface="210 디딤고딕 Light"/>
              <a:sym typeface="210 디딤고딕 Light"/>
            </a:endParaRPr>
          </a:p>
          <a:p>
            <a:pPr marL="342900" indent="-342900" algn="just">
              <a:lnSpc>
                <a:spcPts val="3213"/>
              </a:lnSpc>
              <a:spcBef>
                <a:spcPct val="0"/>
              </a:spcBef>
              <a:buFontTx/>
              <a:buChar char="-"/>
            </a:pPr>
            <a:r>
              <a:rPr lang="ko-KR" altLang="en-US" sz="2100" dirty="0"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비교과프로그램 또는 현장실습</a:t>
            </a:r>
            <a:endParaRPr lang="en-US" altLang="ko-KR" sz="2100" dirty="0">
              <a:latin typeface="210 디딤고딕" panose="020B0600000101010101" charset="-127"/>
              <a:ea typeface="210 디딤고딕" panose="020B0600000101010101" charset="-127"/>
              <a:cs typeface="210 디딤고딕 Light"/>
              <a:sym typeface="210 디딤고딕 Light"/>
            </a:endParaRPr>
          </a:p>
          <a:p>
            <a:pPr algn="just">
              <a:lnSpc>
                <a:spcPts val="3213"/>
              </a:lnSpc>
              <a:spcBef>
                <a:spcPct val="0"/>
              </a:spcBef>
            </a:pPr>
            <a:r>
              <a:rPr lang="ko-KR" altLang="en-US" sz="2100" dirty="0"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    </a:t>
            </a:r>
            <a:r>
              <a:rPr lang="en-US" altLang="ko-KR" sz="2100" dirty="0"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(</a:t>
            </a:r>
            <a:r>
              <a:rPr lang="ko-KR" altLang="en-US" sz="2100" dirty="0"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학점중복인정</a:t>
            </a:r>
            <a:r>
              <a:rPr lang="en-US" altLang="ko-KR" sz="2100" dirty="0"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)</a:t>
            </a:r>
          </a:p>
        </p:txBody>
      </p:sp>
      <p:sp>
        <p:nvSpPr>
          <p:cNvPr id="41" name="TextBox 10">
            <a:extLst>
              <a:ext uri="{FF2B5EF4-FFF2-40B4-BE49-F238E27FC236}">
                <a16:creationId xmlns:a16="http://schemas.microsoft.com/office/drawing/2014/main" id="{BC7F40C3-047B-45BF-BA99-4DA7B9EDE93F}"/>
              </a:ext>
            </a:extLst>
          </p:cNvPr>
          <p:cNvSpPr txBox="1"/>
          <p:nvPr/>
        </p:nvSpPr>
        <p:spPr>
          <a:xfrm>
            <a:off x="4948169" y="1474416"/>
            <a:ext cx="8391461" cy="910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055"/>
              </a:lnSpc>
              <a:spcBef>
                <a:spcPct val="0"/>
              </a:spcBef>
            </a:pPr>
            <a:r>
              <a:rPr lang="en-US" sz="6000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 </a:t>
            </a:r>
            <a:r>
              <a:rPr lang="ko-KR" altLang="en-US" sz="6000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목차 구성</a:t>
            </a:r>
            <a:endParaRPr lang="en-US" sz="6000" u="none" strike="noStrike" dirty="0">
              <a:solidFill>
                <a:srgbClr val="19319D"/>
              </a:solidFill>
              <a:latin typeface="Black Han Sans"/>
              <a:ea typeface="Black Han Sans"/>
              <a:cs typeface="Black Han Sans"/>
              <a:sym typeface="Black Han Sans"/>
            </a:endParaRPr>
          </a:p>
        </p:txBody>
      </p:sp>
      <p:sp>
        <p:nvSpPr>
          <p:cNvPr id="12" name="슬라이드 번호 개체 틀 11">
            <a:extLst>
              <a:ext uri="{FF2B5EF4-FFF2-40B4-BE49-F238E27FC236}">
                <a16:creationId xmlns:a16="http://schemas.microsoft.com/office/drawing/2014/main" id="{F50F8D8C-0817-470A-9414-E541A8699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>
            <a:off x="16743892" y="8813315"/>
            <a:ext cx="2710668" cy="2710668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AutoShape 8"/>
          <p:cNvSpPr/>
          <p:nvPr/>
        </p:nvSpPr>
        <p:spPr>
          <a:xfrm>
            <a:off x="1028700" y="1147265"/>
            <a:ext cx="16230600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0" name="TextBox 10"/>
          <p:cNvSpPr txBox="1"/>
          <p:nvPr/>
        </p:nvSpPr>
        <p:spPr>
          <a:xfrm>
            <a:off x="4948169" y="1474416"/>
            <a:ext cx="8391461" cy="910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055"/>
              </a:lnSpc>
              <a:spcBef>
                <a:spcPct val="0"/>
              </a:spcBef>
            </a:pPr>
            <a:r>
              <a:rPr lang="ko-KR" altLang="en-US" sz="6000" u="none" strike="noStrike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사업개요</a:t>
            </a:r>
            <a:endParaRPr lang="en-US" sz="6000" u="none" strike="noStrike" dirty="0">
              <a:solidFill>
                <a:srgbClr val="19319D"/>
              </a:solidFill>
              <a:latin typeface="Black Han Sans"/>
              <a:ea typeface="Black Han Sans"/>
              <a:cs typeface="Black Han Sans"/>
              <a:sym typeface="Black Han Sans"/>
            </a:endParaRPr>
          </a:p>
        </p:txBody>
      </p:sp>
      <p:sp>
        <p:nvSpPr>
          <p:cNvPr id="18" name="TextBox 18">
            <a:extLst>
              <a:ext uri="{FF2B5EF4-FFF2-40B4-BE49-F238E27FC236}">
                <a16:creationId xmlns:a16="http://schemas.microsoft.com/office/drawing/2014/main" id="{AB19187B-799E-42D7-BAB2-E66D61072BAE}"/>
              </a:ext>
            </a:extLst>
          </p:cNvPr>
          <p:cNvSpPr txBox="1"/>
          <p:nvPr/>
        </p:nvSpPr>
        <p:spPr>
          <a:xfrm>
            <a:off x="1028700" y="668613"/>
            <a:ext cx="5295900" cy="3847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213"/>
              </a:lnSpc>
              <a:spcBef>
                <a:spcPct val="0"/>
              </a:spcBef>
            </a:pPr>
            <a:r>
              <a:rPr lang="en-US" sz="21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Semiconductor Specialization University</a:t>
            </a: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3E22C480-33B2-4046-AD9C-C3D4F31D66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3176" y="641772"/>
            <a:ext cx="3690180" cy="453180"/>
          </a:xfrm>
          <a:prstGeom prst="rect">
            <a:avLst/>
          </a:prstGeom>
        </p:spPr>
      </p:pic>
      <p:grpSp>
        <p:nvGrpSpPr>
          <p:cNvPr id="20" name="그룹 19">
            <a:extLst>
              <a:ext uri="{FF2B5EF4-FFF2-40B4-BE49-F238E27FC236}">
                <a16:creationId xmlns:a16="http://schemas.microsoft.com/office/drawing/2014/main" id="{85189E92-4B09-4BDC-98B0-F1C38B080873}"/>
              </a:ext>
            </a:extLst>
          </p:cNvPr>
          <p:cNvGrpSpPr/>
          <p:nvPr/>
        </p:nvGrpSpPr>
        <p:grpSpPr>
          <a:xfrm>
            <a:off x="-85868" y="2225231"/>
            <a:ext cx="8818617" cy="7393148"/>
            <a:chOff x="1168400" y="3098800"/>
            <a:chExt cx="8216900" cy="6184900"/>
          </a:xfrm>
        </p:grpSpPr>
        <p:pic>
          <p:nvPicPr>
            <p:cNvPr id="21" name="Picture 8">
              <a:extLst>
                <a:ext uri="{FF2B5EF4-FFF2-40B4-BE49-F238E27FC236}">
                  <a16:creationId xmlns:a16="http://schemas.microsoft.com/office/drawing/2014/main" id="{1B73E5A5-D93A-427F-86B0-50B40323C1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68400" y="3098800"/>
              <a:ext cx="8216900" cy="6184900"/>
            </a:xfrm>
            <a:prstGeom prst="rect">
              <a:avLst/>
            </a:prstGeom>
          </p:spPr>
        </p:pic>
        <p:pic>
          <p:nvPicPr>
            <p:cNvPr id="22" name="Picture 9">
              <a:extLst>
                <a:ext uri="{FF2B5EF4-FFF2-40B4-BE49-F238E27FC236}">
                  <a16:creationId xmlns:a16="http://schemas.microsoft.com/office/drawing/2014/main" id="{FB238FE3-1AD9-4774-A87A-B0B13461F8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53000" y="3708400"/>
              <a:ext cx="1282700" cy="1282700"/>
            </a:xfrm>
            <a:prstGeom prst="rect">
              <a:avLst/>
            </a:prstGeom>
          </p:spPr>
        </p:pic>
        <p:pic>
          <p:nvPicPr>
            <p:cNvPr id="23" name="Picture 10">
              <a:extLst>
                <a:ext uri="{FF2B5EF4-FFF2-40B4-BE49-F238E27FC236}">
                  <a16:creationId xmlns:a16="http://schemas.microsoft.com/office/drawing/2014/main" id="{731B308A-EADE-4A72-9C0A-8AB2CC1FB6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953000" y="6616700"/>
              <a:ext cx="1308100" cy="1308100"/>
            </a:xfrm>
            <a:prstGeom prst="rect">
              <a:avLst/>
            </a:prstGeom>
          </p:spPr>
        </p:pic>
        <p:sp>
          <p:nvSpPr>
            <p:cNvPr id="24" name="TextBox 11">
              <a:extLst>
                <a:ext uri="{FF2B5EF4-FFF2-40B4-BE49-F238E27FC236}">
                  <a16:creationId xmlns:a16="http://schemas.microsoft.com/office/drawing/2014/main" id="{2BC0795E-EFC0-4C93-A5B2-05E4C578CB88}"/>
                </a:ext>
              </a:extLst>
            </p:cNvPr>
            <p:cNvSpPr txBox="1"/>
            <p:nvPr/>
          </p:nvSpPr>
          <p:spPr>
            <a:xfrm>
              <a:off x="6166235" y="4191001"/>
              <a:ext cx="2984500" cy="3937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112050"/>
                </a:lnSpc>
              </a:pPr>
              <a:r>
                <a:rPr lang="ko-KR" sz="1600" b="1" i="0" u="none" strike="noStrike" dirty="0" err="1">
                  <a:solidFill>
                    <a:srgbClr val="000000"/>
                  </a:solidFill>
                  <a:ea typeface="210 디딤고딕" panose="020B0600000101010101" charset="-127"/>
                </a:rPr>
                <a:t>국립금오공과대학교</a:t>
              </a:r>
              <a:endParaRPr lang="ko-KR" sz="1600" b="1" i="0" u="none" strike="noStrike" dirty="0">
                <a:solidFill>
                  <a:srgbClr val="000000"/>
                </a:solidFill>
                <a:ea typeface="210 디딤고딕" panose="020B0600000101010101" charset="-127"/>
              </a:endParaRPr>
            </a:p>
          </p:txBody>
        </p:sp>
        <p:sp>
          <p:nvSpPr>
            <p:cNvPr id="25" name="TextBox 12">
              <a:extLst>
                <a:ext uri="{FF2B5EF4-FFF2-40B4-BE49-F238E27FC236}">
                  <a16:creationId xmlns:a16="http://schemas.microsoft.com/office/drawing/2014/main" id="{E8A2FF77-C65A-4DF9-95C0-23D755ABA049}"/>
                </a:ext>
              </a:extLst>
            </p:cNvPr>
            <p:cNvSpPr txBox="1"/>
            <p:nvPr/>
          </p:nvSpPr>
          <p:spPr>
            <a:xfrm>
              <a:off x="5607051" y="7143749"/>
              <a:ext cx="2984500" cy="3937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112050"/>
                </a:lnSpc>
              </a:pPr>
              <a:r>
                <a:rPr lang="ko-KR" sz="1600" b="1" i="0" u="none" strike="noStrike" dirty="0">
                  <a:solidFill>
                    <a:srgbClr val="000000"/>
                  </a:solidFill>
                  <a:ea typeface="210 디딤고딕" panose="020B0600000101010101" charset="-127"/>
                </a:rPr>
                <a:t>영남대학교</a:t>
              </a:r>
            </a:p>
          </p:txBody>
        </p:sp>
        <p:sp>
          <p:nvSpPr>
            <p:cNvPr id="26" name="TextBox 13">
              <a:extLst>
                <a:ext uri="{FF2B5EF4-FFF2-40B4-BE49-F238E27FC236}">
                  <a16:creationId xmlns:a16="http://schemas.microsoft.com/office/drawing/2014/main" id="{8E6F1907-CD0B-49A3-AC4D-ECE4D9135E6E}"/>
                </a:ext>
              </a:extLst>
            </p:cNvPr>
            <p:cNvSpPr txBox="1"/>
            <p:nvPr/>
          </p:nvSpPr>
          <p:spPr>
            <a:xfrm>
              <a:off x="7886700" y="3695700"/>
              <a:ext cx="1358900" cy="3937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112050"/>
                </a:lnSpc>
              </a:pPr>
              <a:r>
                <a:rPr lang="ko-KR" sz="1400" b="0" i="0" u="none" strike="noStrike" dirty="0">
                  <a:solidFill>
                    <a:srgbClr val="FFFFFF"/>
                  </a:solidFill>
                  <a:ea typeface="210 디딤고딕" panose="020B0600000101010101" charset="-127"/>
                </a:rPr>
                <a:t>주관대학</a:t>
              </a:r>
            </a:p>
          </p:txBody>
        </p:sp>
        <p:sp>
          <p:nvSpPr>
            <p:cNvPr id="27" name="TextBox 14">
              <a:extLst>
                <a:ext uri="{FF2B5EF4-FFF2-40B4-BE49-F238E27FC236}">
                  <a16:creationId xmlns:a16="http://schemas.microsoft.com/office/drawing/2014/main" id="{261D05C6-9115-471B-A0A5-B6C608CBE179}"/>
                </a:ext>
              </a:extLst>
            </p:cNvPr>
            <p:cNvSpPr txBox="1"/>
            <p:nvPr/>
          </p:nvSpPr>
          <p:spPr>
            <a:xfrm>
              <a:off x="6731000" y="6591300"/>
              <a:ext cx="1358900" cy="3937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112050"/>
                </a:lnSpc>
              </a:pPr>
              <a:r>
                <a:rPr lang="ko-KR" sz="1400" b="0" i="0" u="none" strike="noStrike" dirty="0">
                  <a:solidFill>
                    <a:srgbClr val="FFFFFF"/>
                  </a:solidFill>
                  <a:ea typeface="210 디딤고딕" panose="020B0600000101010101" charset="-127"/>
                </a:rPr>
                <a:t>참여대학</a:t>
              </a:r>
            </a:p>
          </p:txBody>
        </p:sp>
        <p:sp>
          <p:nvSpPr>
            <p:cNvPr id="28" name="TextBox 15">
              <a:extLst>
                <a:ext uri="{FF2B5EF4-FFF2-40B4-BE49-F238E27FC236}">
                  <a16:creationId xmlns:a16="http://schemas.microsoft.com/office/drawing/2014/main" id="{9CD4B5FE-4814-47BE-B6B0-37A3E9F3C55C}"/>
                </a:ext>
              </a:extLst>
            </p:cNvPr>
            <p:cNvSpPr txBox="1"/>
            <p:nvPr/>
          </p:nvSpPr>
          <p:spPr>
            <a:xfrm>
              <a:off x="6870700" y="5250246"/>
              <a:ext cx="2514600" cy="104140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l">
                <a:lnSpc>
                  <a:spcPct val="112050"/>
                </a:lnSpc>
              </a:pPr>
              <a:r>
                <a:rPr lang="en-US" sz="1600" b="0" i="0" u="none" strike="noStrike" dirty="0">
                  <a:solidFill>
                    <a:srgbClr val="000000"/>
                  </a:solidFill>
                  <a:latin typeface="210 디딤고딕" panose="020B0600000101010101" charset="-127"/>
                </a:rPr>
                <a:t>-</a:t>
              </a:r>
              <a:r>
                <a:rPr lang="ko-KR" sz="1600" b="0" i="0" u="none" strike="noStrike" dirty="0">
                  <a:solidFill>
                    <a:srgbClr val="000000"/>
                  </a:solidFill>
                  <a:ea typeface="210 디딤고딕" panose="020B0600000101010101" charset="-127"/>
                </a:rPr>
                <a:t>교육</a:t>
              </a:r>
              <a:r>
                <a:rPr lang="en-US" sz="1600" b="0" i="0" u="none" strike="noStrike" dirty="0">
                  <a:solidFill>
                    <a:srgbClr val="000000"/>
                  </a:solidFill>
                  <a:latin typeface="210 디딤고딕" panose="020B0600000101010101" charset="-127"/>
                </a:rPr>
                <a:t> </a:t>
              </a:r>
              <a:r>
                <a:rPr lang="ko-KR" sz="1600" b="0" i="0" u="none" strike="noStrike" dirty="0">
                  <a:solidFill>
                    <a:srgbClr val="000000"/>
                  </a:solidFill>
                  <a:ea typeface="210 디딤고딕" panose="020B0600000101010101" charset="-127"/>
                </a:rPr>
                <a:t>인프라</a:t>
              </a:r>
              <a:r>
                <a:rPr lang="en-US" sz="1600" b="0" i="0" u="none" strike="noStrike" dirty="0">
                  <a:solidFill>
                    <a:srgbClr val="000000"/>
                  </a:solidFill>
                  <a:latin typeface="210 디딤고딕" panose="020B0600000101010101" charset="-127"/>
                </a:rPr>
                <a:t> </a:t>
              </a:r>
              <a:r>
                <a:rPr lang="ko-KR" sz="1600" b="0" i="0" u="none" strike="noStrike" dirty="0">
                  <a:solidFill>
                    <a:srgbClr val="000000"/>
                  </a:solidFill>
                  <a:ea typeface="210 디딤고딕" panose="020B0600000101010101" charset="-127"/>
                </a:rPr>
                <a:t>활용</a:t>
              </a:r>
            </a:p>
            <a:p>
              <a:pPr lvl="0" algn="l">
                <a:lnSpc>
                  <a:spcPct val="112050"/>
                </a:lnSpc>
              </a:pPr>
              <a:r>
                <a:rPr lang="en-US" sz="1600" b="0" i="0" u="none" strike="noStrike" dirty="0">
                  <a:solidFill>
                    <a:srgbClr val="000000"/>
                  </a:solidFill>
                  <a:latin typeface="210 디딤고딕" panose="020B0600000101010101" charset="-127"/>
                </a:rPr>
                <a:t>-</a:t>
              </a:r>
              <a:r>
                <a:rPr lang="ko-KR" sz="1600" b="0" i="0" u="none" strike="noStrike" dirty="0">
                  <a:solidFill>
                    <a:srgbClr val="000000"/>
                  </a:solidFill>
                  <a:ea typeface="210 디딤고딕" panose="020B0600000101010101" charset="-127"/>
                </a:rPr>
                <a:t>공동</a:t>
              </a:r>
              <a:r>
                <a:rPr lang="en-US" sz="1600" b="0" i="0" u="none" strike="noStrike" dirty="0">
                  <a:solidFill>
                    <a:srgbClr val="000000"/>
                  </a:solidFill>
                  <a:latin typeface="210 디딤고딕" panose="020B0600000101010101" charset="-127"/>
                </a:rPr>
                <a:t> </a:t>
              </a:r>
              <a:r>
                <a:rPr lang="ko-KR" sz="1600" b="0" i="0" u="none" strike="noStrike" dirty="0">
                  <a:solidFill>
                    <a:srgbClr val="000000"/>
                  </a:solidFill>
                  <a:ea typeface="210 디딤고딕" panose="020B0600000101010101" charset="-127"/>
                </a:rPr>
                <a:t>교육</a:t>
              </a:r>
              <a:r>
                <a:rPr lang="en-US" sz="1600" b="0" i="0" u="none" strike="noStrike" dirty="0">
                  <a:solidFill>
                    <a:srgbClr val="000000"/>
                  </a:solidFill>
                  <a:latin typeface="210 디딤고딕" panose="020B0600000101010101" charset="-127"/>
                </a:rPr>
                <a:t> </a:t>
              </a:r>
              <a:r>
                <a:rPr lang="ko-KR" sz="1600" b="0" i="0" u="none" strike="noStrike" dirty="0">
                  <a:solidFill>
                    <a:srgbClr val="000000"/>
                  </a:solidFill>
                  <a:ea typeface="210 디딤고딕" panose="020B0600000101010101" charset="-127"/>
                </a:rPr>
                <a:t>운영</a:t>
              </a:r>
            </a:p>
            <a:p>
              <a:pPr lvl="0" algn="l">
                <a:lnSpc>
                  <a:spcPct val="112050"/>
                </a:lnSpc>
              </a:pPr>
              <a:r>
                <a:rPr lang="en-US" sz="1600" b="0" i="0" u="none" strike="noStrike" dirty="0">
                  <a:solidFill>
                    <a:srgbClr val="000000"/>
                  </a:solidFill>
                  <a:latin typeface="210 디딤고딕" panose="020B0600000101010101" charset="-127"/>
                </a:rPr>
                <a:t>-</a:t>
              </a:r>
              <a:r>
                <a:rPr lang="ko-KR" sz="1600" b="0" i="0" u="none" strike="noStrike" dirty="0">
                  <a:solidFill>
                    <a:srgbClr val="000000"/>
                  </a:solidFill>
                  <a:ea typeface="210 디딤고딕" panose="020B0600000101010101" charset="-127"/>
                </a:rPr>
                <a:t>협력</a:t>
              </a:r>
              <a:r>
                <a:rPr lang="en-US" sz="1600" b="0" i="0" u="none" strike="noStrike" dirty="0">
                  <a:solidFill>
                    <a:srgbClr val="000000"/>
                  </a:solidFill>
                  <a:latin typeface="210 디딤고딕" panose="020B0600000101010101" charset="-127"/>
                </a:rPr>
                <a:t> </a:t>
              </a:r>
              <a:r>
                <a:rPr lang="ko-KR" sz="1600" b="0" i="0" u="none" strike="noStrike" dirty="0">
                  <a:solidFill>
                    <a:srgbClr val="000000"/>
                  </a:solidFill>
                  <a:ea typeface="210 디딤고딕" panose="020B0600000101010101" charset="-127"/>
                </a:rPr>
                <a:t>기업</a:t>
              </a:r>
              <a:r>
                <a:rPr lang="en-US" sz="1600" b="0" i="0" u="none" strike="noStrike" dirty="0">
                  <a:solidFill>
                    <a:srgbClr val="000000"/>
                  </a:solidFill>
                  <a:latin typeface="210 디딤고딕" panose="020B0600000101010101" charset="-127"/>
                </a:rPr>
                <a:t> </a:t>
              </a:r>
              <a:r>
                <a:rPr lang="ko-KR" sz="1600" b="0" i="0" u="none" strike="noStrike" dirty="0">
                  <a:solidFill>
                    <a:srgbClr val="000000"/>
                  </a:solidFill>
                  <a:ea typeface="210 디딤고딕" panose="020B0600000101010101" charset="-127"/>
                </a:rPr>
                <a:t>활용</a:t>
              </a:r>
            </a:p>
          </p:txBody>
        </p:sp>
      </p:grpSp>
      <p:graphicFrame>
        <p:nvGraphicFramePr>
          <p:cNvPr id="40" name="표 39">
            <a:extLst>
              <a:ext uri="{FF2B5EF4-FFF2-40B4-BE49-F238E27FC236}">
                <a16:creationId xmlns:a16="http://schemas.microsoft.com/office/drawing/2014/main" id="{83D02B08-5D71-47B9-A5CE-886B88248C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0153703"/>
              </p:ext>
            </p:extLst>
          </p:nvPr>
        </p:nvGraphicFramePr>
        <p:xfrm>
          <a:off x="13287415" y="2641825"/>
          <a:ext cx="4223707" cy="986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9594">
                  <a:extLst>
                    <a:ext uri="{9D8B030D-6E8A-4147-A177-3AD203B41FA5}">
                      <a16:colId xmlns:a16="http://schemas.microsoft.com/office/drawing/2014/main" val="4076286376"/>
                    </a:ext>
                  </a:extLst>
                </a:gridCol>
                <a:gridCol w="2384113">
                  <a:extLst>
                    <a:ext uri="{9D8B030D-6E8A-4147-A177-3AD203B41FA5}">
                      <a16:colId xmlns:a16="http://schemas.microsoft.com/office/drawing/2014/main" val="3003778610"/>
                    </a:ext>
                  </a:extLst>
                </a:gridCol>
              </a:tblGrid>
              <a:tr h="139475"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2000" dirty="0">
                        <a:solidFill>
                          <a:schemeClr val="bg1"/>
                        </a:solidFill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BFC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solidFill>
                          <a:schemeClr val="tx1"/>
                        </a:solidFill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5506812"/>
                  </a:ext>
                </a:extLst>
              </a:tr>
              <a:tr h="5901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chemeClr val="bg1"/>
                          </a:solidFill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영남대학교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A9E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84.09</a:t>
                      </a: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억</a:t>
                      </a: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/4</a:t>
                      </a: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8714923"/>
                  </a:ext>
                </a:extLst>
              </a:tr>
            </a:tbl>
          </a:graphicData>
        </a:graphic>
      </p:graphicFrame>
      <p:graphicFrame>
        <p:nvGraphicFramePr>
          <p:cNvPr id="41" name="표 40">
            <a:extLst>
              <a:ext uri="{FF2B5EF4-FFF2-40B4-BE49-F238E27FC236}">
                <a16:creationId xmlns:a16="http://schemas.microsoft.com/office/drawing/2014/main" id="{2C6B6899-BB67-4358-B4EA-F98B9F0ECC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6933357"/>
              </p:ext>
            </p:extLst>
          </p:nvPr>
        </p:nvGraphicFramePr>
        <p:xfrm>
          <a:off x="13287415" y="4634969"/>
          <a:ext cx="4368456" cy="9759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6746">
                  <a:extLst>
                    <a:ext uri="{9D8B030D-6E8A-4147-A177-3AD203B41FA5}">
                      <a16:colId xmlns:a16="http://schemas.microsoft.com/office/drawing/2014/main" val="4076286376"/>
                    </a:ext>
                  </a:extLst>
                </a:gridCol>
                <a:gridCol w="1789166">
                  <a:extLst>
                    <a:ext uri="{9D8B030D-6E8A-4147-A177-3AD203B41FA5}">
                      <a16:colId xmlns:a16="http://schemas.microsoft.com/office/drawing/2014/main" val="3003778610"/>
                    </a:ext>
                  </a:extLst>
                </a:gridCol>
                <a:gridCol w="962544">
                  <a:extLst>
                    <a:ext uri="{9D8B030D-6E8A-4147-A177-3AD203B41FA5}">
                      <a16:colId xmlns:a16="http://schemas.microsoft.com/office/drawing/2014/main" val="944232836"/>
                    </a:ext>
                  </a:extLst>
                </a:gridCol>
              </a:tblGrid>
              <a:tr h="203731"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solidFill>
                          <a:schemeClr val="bg1"/>
                        </a:solidFill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BFC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solidFill>
                          <a:schemeClr val="tx1"/>
                        </a:solidFill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solidFill>
                          <a:schemeClr val="tx1"/>
                        </a:solidFill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640561"/>
                  </a:ext>
                </a:extLst>
              </a:tr>
              <a:tr h="5797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chemeClr val="bg1"/>
                          </a:solidFill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영남대학교</a:t>
                      </a:r>
                      <a:endParaRPr lang="en-US" altLang="ko-KR" sz="2000" b="1" dirty="0">
                        <a:solidFill>
                          <a:schemeClr val="bg1"/>
                        </a:solidFill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A9E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대학대응자금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1.28</a:t>
                      </a: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8714923"/>
                  </a:ext>
                </a:extLst>
              </a:tr>
            </a:tbl>
          </a:graphicData>
        </a:graphic>
      </p:graphicFrame>
      <p:grpSp>
        <p:nvGrpSpPr>
          <p:cNvPr id="64" name="그룹 63">
            <a:extLst>
              <a:ext uri="{FF2B5EF4-FFF2-40B4-BE49-F238E27FC236}">
                <a16:creationId xmlns:a16="http://schemas.microsoft.com/office/drawing/2014/main" id="{CEA28D57-9F71-4CE6-BB23-296710992F55}"/>
              </a:ext>
            </a:extLst>
          </p:cNvPr>
          <p:cNvGrpSpPr/>
          <p:nvPr/>
        </p:nvGrpSpPr>
        <p:grpSpPr>
          <a:xfrm>
            <a:off x="8676373" y="2549089"/>
            <a:ext cx="4210214" cy="1726147"/>
            <a:chOff x="8676373" y="2549089"/>
            <a:chExt cx="4210214" cy="1726147"/>
          </a:xfrm>
        </p:grpSpPr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id="{EF558274-900B-4D7F-AC5D-BAA6C893F9A4}"/>
                </a:ext>
              </a:extLst>
            </p:cNvPr>
            <p:cNvGrpSpPr/>
            <p:nvPr/>
          </p:nvGrpSpPr>
          <p:grpSpPr>
            <a:xfrm>
              <a:off x="8676373" y="2549089"/>
              <a:ext cx="4210214" cy="1027837"/>
              <a:chOff x="8676373" y="2946529"/>
              <a:chExt cx="4210214" cy="1027837"/>
            </a:xfrm>
          </p:grpSpPr>
          <p:grpSp>
            <p:nvGrpSpPr>
              <p:cNvPr id="35" name="Group 13">
                <a:extLst>
                  <a:ext uri="{FF2B5EF4-FFF2-40B4-BE49-F238E27FC236}">
                    <a16:creationId xmlns:a16="http://schemas.microsoft.com/office/drawing/2014/main" id="{A21003E5-BA92-493E-9B70-161B9BA93FC1}"/>
                  </a:ext>
                </a:extLst>
              </p:cNvPr>
              <p:cNvGrpSpPr/>
              <p:nvPr/>
            </p:nvGrpSpPr>
            <p:grpSpPr>
              <a:xfrm>
                <a:off x="8676373" y="2946529"/>
                <a:ext cx="4210214" cy="1027837"/>
                <a:chOff x="0" y="-47625"/>
                <a:chExt cx="401558" cy="651902"/>
              </a:xfrm>
            </p:grpSpPr>
            <p:sp>
              <p:nvSpPr>
                <p:cNvPr id="36" name="Freeform 14">
                  <a:extLst>
                    <a:ext uri="{FF2B5EF4-FFF2-40B4-BE49-F238E27FC236}">
                      <a16:creationId xmlns:a16="http://schemas.microsoft.com/office/drawing/2014/main" id="{687E06C9-5B7D-4A14-9F31-F387BC3B4CDD}"/>
                    </a:ext>
                  </a:extLst>
                </p:cNvPr>
                <p:cNvSpPr/>
                <p:nvPr/>
              </p:nvSpPr>
              <p:spPr>
                <a:xfrm>
                  <a:off x="0" y="26792"/>
                  <a:ext cx="401558" cy="577485"/>
                </a:xfrm>
                <a:prstGeom prst="flowChartTerminator">
                  <a:avLst/>
                </a:prstGeom>
                <a:solidFill>
                  <a:srgbClr val="19319D">
                    <a:alpha val="9804"/>
                  </a:srgbClr>
                </a:solidFill>
                <a:ln cap="sq">
                  <a:noFill/>
                  <a:prstDash val="solid"/>
                  <a:miter/>
                </a:ln>
              </p:spPr>
            </p:sp>
            <p:sp>
              <p:nvSpPr>
                <p:cNvPr id="37" name="TextBox 15">
                  <a:extLst>
                    <a:ext uri="{FF2B5EF4-FFF2-40B4-BE49-F238E27FC236}">
                      <a16:creationId xmlns:a16="http://schemas.microsoft.com/office/drawing/2014/main" id="{FF63EF28-BE74-4DF2-BFB7-CDDADEAD6B6C}"/>
                    </a:ext>
                  </a:extLst>
                </p:cNvPr>
                <p:cNvSpPr txBox="1"/>
                <p:nvPr/>
              </p:nvSpPr>
              <p:spPr>
                <a:xfrm>
                  <a:off x="0" y="-47625"/>
                  <a:ext cx="401558" cy="625110"/>
                </a:xfrm>
                <a:prstGeom prst="flowChartTerminator">
                  <a:avLst/>
                </a:prstGeom>
              </p:spPr>
              <p:txBody>
                <a:bodyPr lIns="50800" tIns="50800" rIns="50800" bIns="50800" rtlCol="0" anchor="ctr"/>
                <a:lstStyle/>
                <a:p>
                  <a:pPr algn="ctr">
                    <a:lnSpc>
                      <a:spcPts val="2659"/>
                    </a:lnSpc>
                    <a:spcBef>
                      <a:spcPct val="0"/>
                    </a:spcBef>
                  </a:pPr>
                  <a:endParaRPr/>
                </a:p>
              </p:txBody>
            </p:sp>
          </p:grpSp>
          <p:sp>
            <p:nvSpPr>
              <p:cNvPr id="39" name="TextBox 18">
                <a:extLst>
                  <a:ext uri="{FF2B5EF4-FFF2-40B4-BE49-F238E27FC236}">
                    <a16:creationId xmlns:a16="http://schemas.microsoft.com/office/drawing/2014/main" id="{5FEA3BA1-4F77-42ED-B391-4EF416AAA99B}"/>
                  </a:ext>
                </a:extLst>
              </p:cNvPr>
              <p:cNvSpPr txBox="1"/>
              <p:nvPr/>
            </p:nvSpPr>
            <p:spPr>
              <a:xfrm>
                <a:off x="9344915" y="3241921"/>
                <a:ext cx="2873129" cy="469900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104580"/>
                  </a:lnSpc>
                </a:pPr>
                <a:r>
                  <a:rPr lang="ko-KR" altLang="en-US" sz="3200" b="1" dirty="0">
                    <a:ea typeface="210 디딤고딕" panose="020B0600000101010101" charset="-127"/>
                  </a:rPr>
                  <a:t>정부 출연금</a:t>
                </a:r>
                <a:endParaRPr lang="ko-KR" sz="3200" b="1" i="0" u="none" strike="noStrike" dirty="0">
                  <a:ea typeface="210 디딤고딕" panose="020B0600000101010101" charset="-127"/>
                </a:endParaRPr>
              </a:p>
            </p:txBody>
          </p:sp>
        </p:grpSp>
        <p:sp>
          <p:nvSpPr>
            <p:cNvPr id="48" name="TextBox 19">
              <a:extLst>
                <a:ext uri="{FF2B5EF4-FFF2-40B4-BE49-F238E27FC236}">
                  <a16:creationId xmlns:a16="http://schemas.microsoft.com/office/drawing/2014/main" id="{C1231275-2E2B-4CD7-8C8C-086787D5D17F}"/>
                </a:ext>
              </a:extLst>
            </p:cNvPr>
            <p:cNvSpPr txBox="1"/>
            <p:nvPr/>
          </p:nvSpPr>
          <p:spPr>
            <a:xfrm>
              <a:off x="9506962" y="3543750"/>
              <a:ext cx="2554877" cy="731486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99600"/>
                </a:lnSpc>
              </a:pPr>
              <a:r>
                <a:rPr lang="en-US" sz="3600" b="1" i="0" u="none" strike="noStrike" dirty="0">
                  <a:solidFill>
                    <a:srgbClr val="000000"/>
                  </a:solidFill>
                  <a:latin typeface="210 디딤고딕" panose="020B0600000101010101" charset="-127"/>
                </a:rPr>
                <a:t>84.09</a:t>
              </a:r>
              <a:r>
                <a:rPr lang="ko-KR" sz="3600" b="1" i="0" u="none" strike="noStrike" dirty="0">
                  <a:solidFill>
                    <a:srgbClr val="000000"/>
                  </a:solidFill>
                  <a:ea typeface="210 디딤고딕" panose="020B0600000101010101" charset="-127"/>
                </a:rPr>
                <a:t>억</a:t>
              </a:r>
            </a:p>
          </p:txBody>
        </p:sp>
      </p:grp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4EEACF5C-7F71-4E24-A22E-CB48FB0B249A}"/>
              </a:ext>
            </a:extLst>
          </p:cNvPr>
          <p:cNvGrpSpPr/>
          <p:nvPr/>
        </p:nvGrpSpPr>
        <p:grpSpPr>
          <a:xfrm>
            <a:off x="8624051" y="4428715"/>
            <a:ext cx="4221590" cy="1571641"/>
            <a:chOff x="8628604" y="4500663"/>
            <a:chExt cx="4221590" cy="1571641"/>
          </a:xfrm>
        </p:grpSpPr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42157887-B434-428C-910F-5EC0BD683FDA}"/>
                </a:ext>
              </a:extLst>
            </p:cNvPr>
            <p:cNvGrpSpPr/>
            <p:nvPr/>
          </p:nvGrpSpPr>
          <p:grpSpPr>
            <a:xfrm>
              <a:off x="8628604" y="4500663"/>
              <a:ext cx="4221590" cy="1036903"/>
              <a:chOff x="8676373" y="3063860"/>
              <a:chExt cx="4221590" cy="1036903"/>
            </a:xfrm>
          </p:grpSpPr>
          <p:grpSp>
            <p:nvGrpSpPr>
              <p:cNvPr id="44" name="Group 13">
                <a:extLst>
                  <a:ext uri="{FF2B5EF4-FFF2-40B4-BE49-F238E27FC236}">
                    <a16:creationId xmlns:a16="http://schemas.microsoft.com/office/drawing/2014/main" id="{F00F751A-2A19-40EB-A019-3C5C13440E7A}"/>
                  </a:ext>
                </a:extLst>
              </p:cNvPr>
              <p:cNvGrpSpPr/>
              <p:nvPr/>
            </p:nvGrpSpPr>
            <p:grpSpPr>
              <a:xfrm>
                <a:off x="8676373" y="3063860"/>
                <a:ext cx="4221590" cy="1036903"/>
                <a:chOff x="0" y="26792"/>
                <a:chExt cx="402643" cy="657652"/>
              </a:xfrm>
            </p:grpSpPr>
            <p:sp>
              <p:nvSpPr>
                <p:cNvPr id="46" name="Freeform 14">
                  <a:extLst>
                    <a:ext uri="{FF2B5EF4-FFF2-40B4-BE49-F238E27FC236}">
                      <a16:creationId xmlns:a16="http://schemas.microsoft.com/office/drawing/2014/main" id="{0ED4CF1E-9203-4AF1-9D09-D3DFDD487362}"/>
                    </a:ext>
                  </a:extLst>
                </p:cNvPr>
                <p:cNvSpPr/>
                <p:nvPr/>
              </p:nvSpPr>
              <p:spPr>
                <a:xfrm>
                  <a:off x="0" y="26792"/>
                  <a:ext cx="401558" cy="577485"/>
                </a:xfrm>
                <a:prstGeom prst="flowChartTerminator">
                  <a:avLst/>
                </a:prstGeom>
                <a:solidFill>
                  <a:srgbClr val="19319D">
                    <a:alpha val="9804"/>
                  </a:srgbClr>
                </a:solidFill>
                <a:ln cap="sq">
                  <a:noFill/>
                  <a:prstDash val="solid"/>
                  <a:miter/>
                </a:ln>
              </p:spPr>
            </p:sp>
            <p:sp>
              <p:nvSpPr>
                <p:cNvPr id="47" name="TextBox 15">
                  <a:extLst>
                    <a:ext uri="{FF2B5EF4-FFF2-40B4-BE49-F238E27FC236}">
                      <a16:creationId xmlns:a16="http://schemas.microsoft.com/office/drawing/2014/main" id="{0A327E67-D290-46E8-B197-0AB69503D1E5}"/>
                    </a:ext>
                  </a:extLst>
                </p:cNvPr>
                <p:cNvSpPr txBox="1"/>
                <p:nvPr/>
              </p:nvSpPr>
              <p:spPr>
                <a:xfrm>
                  <a:off x="1085" y="59334"/>
                  <a:ext cx="401558" cy="625110"/>
                </a:xfrm>
                <a:prstGeom prst="flowChartTerminator">
                  <a:avLst/>
                </a:prstGeom>
              </p:spPr>
              <p:txBody>
                <a:bodyPr lIns="50800" tIns="50800" rIns="50800" bIns="50800" rtlCol="0" anchor="ctr"/>
                <a:lstStyle/>
                <a:p>
                  <a:pPr algn="ctr">
                    <a:lnSpc>
                      <a:spcPts val="2659"/>
                    </a:lnSpc>
                    <a:spcBef>
                      <a:spcPct val="0"/>
                    </a:spcBef>
                  </a:pPr>
                  <a:endParaRPr/>
                </a:p>
              </p:txBody>
            </p:sp>
          </p:grpSp>
          <p:sp>
            <p:nvSpPr>
              <p:cNvPr id="45" name="TextBox 18">
                <a:extLst>
                  <a:ext uri="{FF2B5EF4-FFF2-40B4-BE49-F238E27FC236}">
                    <a16:creationId xmlns:a16="http://schemas.microsoft.com/office/drawing/2014/main" id="{63DE9499-156D-4B6F-8A77-334668C83B20}"/>
                  </a:ext>
                </a:extLst>
              </p:cNvPr>
              <p:cNvSpPr txBox="1"/>
              <p:nvPr/>
            </p:nvSpPr>
            <p:spPr>
              <a:xfrm>
                <a:off x="8810229" y="3284163"/>
                <a:ext cx="3942501" cy="469900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104580"/>
                  </a:lnSpc>
                </a:pPr>
                <a:r>
                  <a:rPr lang="ko-KR" altLang="en-US" sz="3200" b="1" dirty="0">
                    <a:ea typeface="210 디딤고딕" panose="020B0600000101010101" charset="-127"/>
                  </a:rPr>
                  <a:t>지자체</a:t>
                </a:r>
                <a:r>
                  <a:rPr lang="en-US" altLang="ko-KR" sz="3200" b="1" dirty="0">
                    <a:ea typeface="210 디딤고딕" panose="020B0600000101010101" charset="-127"/>
                  </a:rPr>
                  <a:t>(</a:t>
                </a:r>
                <a:r>
                  <a:rPr lang="ko-KR" altLang="en-US" sz="3200" b="1" dirty="0">
                    <a:ea typeface="210 디딤고딕" panose="020B0600000101010101" charset="-127"/>
                  </a:rPr>
                  <a:t>민간</a:t>
                </a:r>
                <a:r>
                  <a:rPr lang="en-US" altLang="ko-KR" sz="3200" b="1" dirty="0">
                    <a:ea typeface="210 디딤고딕" panose="020B0600000101010101" charset="-127"/>
                  </a:rPr>
                  <a:t>) </a:t>
                </a:r>
                <a:r>
                  <a:rPr lang="ko-KR" altLang="en-US" sz="3200" b="1" dirty="0">
                    <a:ea typeface="210 디딤고딕" panose="020B0600000101010101" charset="-127"/>
                  </a:rPr>
                  <a:t>지원금</a:t>
                </a:r>
                <a:endParaRPr lang="ko-KR" sz="3200" b="1" i="0" u="none" strike="noStrike" dirty="0">
                  <a:ea typeface="210 디딤고딕" panose="020B0600000101010101" charset="-127"/>
                </a:endParaRPr>
              </a:p>
            </p:txBody>
          </p:sp>
        </p:grpSp>
        <p:sp>
          <p:nvSpPr>
            <p:cNvPr id="59" name="TextBox 19">
              <a:extLst>
                <a:ext uri="{FF2B5EF4-FFF2-40B4-BE49-F238E27FC236}">
                  <a16:creationId xmlns:a16="http://schemas.microsoft.com/office/drawing/2014/main" id="{A9EEEF51-944E-4D29-B67C-012E1460CFC5}"/>
                </a:ext>
              </a:extLst>
            </p:cNvPr>
            <p:cNvSpPr txBox="1"/>
            <p:nvPr/>
          </p:nvSpPr>
          <p:spPr>
            <a:xfrm>
              <a:off x="9521104" y="5340818"/>
              <a:ext cx="2554877" cy="731486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99600"/>
                </a:lnSpc>
              </a:pPr>
              <a:r>
                <a:rPr lang="en-US" sz="3600" b="1" i="0" u="none" strike="noStrike" dirty="0">
                  <a:solidFill>
                    <a:srgbClr val="000000"/>
                  </a:solidFill>
                  <a:latin typeface="210 디딤고딕" panose="020B0600000101010101" charset="-127"/>
                  <a:ea typeface="210 디딤고딕" panose="020B0600000101010101" charset="-127"/>
                </a:rPr>
                <a:t>1.28</a:t>
              </a:r>
              <a:r>
                <a:rPr lang="ko-KR" altLang="en-US" sz="3600" i="0" u="none" strike="noStrike" dirty="0">
                  <a:solidFill>
                    <a:srgbClr val="000000"/>
                  </a:solidFill>
                  <a:latin typeface="210 디딤고딕" panose="020B0600000101010101" charset="-127"/>
                  <a:ea typeface="210 디딤고딕" panose="020B0600000101010101" charset="-127"/>
                </a:rPr>
                <a:t>억</a:t>
              </a:r>
              <a:endParaRPr lang="ko-KR" sz="3600" i="0" u="none" strike="noStrike" dirty="0">
                <a:solidFill>
                  <a:srgbClr val="000000"/>
                </a:solidFill>
                <a:latin typeface="210 디딤고딕" panose="020B0600000101010101" charset="-127"/>
                <a:ea typeface="210 디딤고딕" panose="020B0600000101010101" charset="-127"/>
              </a:endParaRPr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4EB35C55-A2D0-458A-A7C9-ECB612E642AA}"/>
              </a:ext>
            </a:extLst>
          </p:cNvPr>
          <p:cNvGrpSpPr/>
          <p:nvPr/>
        </p:nvGrpSpPr>
        <p:grpSpPr>
          <a:xfrm>
            <a:off x="8659308" y="6153835"/>
            <a:ext cx="4221590" cy="2082415"/>
            <a:chOff x="8682060" y="6251423"/>
            <a:chExt cx="4221590" cy="2082415"/>
          </a:xfrm>
        </p:grpSpPr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BC85E33D-B1C7-4C93-87A8-65DC5731D783}"/>
                </a:ext>
              </a:extLst>
            </p:cNvPr>
            <p:cNvGrpSpPr/>
            <p:nvPr/>
          </p:nvGrpSpPr>
          <p:grpSpPr>
            <a:xfrm>
              <a:off x="8682060" y="6251423"/>
              <a:ext cx="4221590" cy="1036903"/>
              <a:chOff x="8676373" y="3063860"/>
              <a:chExt cx="4221590" cy="1036903"/>
            </a:xfrm>
          </p:grpSpPr>
          <p:grpSp>
            <p:nvGrpSpPr>
              <p:cNvPr id="50" name="Group 13">
                <a:extLst>
                  <a:ext uri="{FF2B5EF4-FFF2-40B4-BE49-F238E27FC236}">
                    <a16:creationId xmlns:a16="http://schemas.microsoft.com/office/drawing/2014/main" id="{D1F585D6-70C7-47B4-ADB3-68B26C854B83}"/>
                  </a:ext>
                </a:extLst>
              </p:cNvPr>
              <p:cNvGrpSpPr/>
              <p:nvPr/>
            </p:nvGrpSpPr>
            <p:grpSpPr>
              <a:xfrm>
                <a:off x="8676373" y="3063860"/>
                <a:ext cx="4221590" cy="1036903"/>
                <a:chOff x="0" y="26792"/>
                <a:chExt cx="402643" cy="657652"/>
              </a:xfrm>
            </p:grpSpPr>
            <p:sp>
              <p:nvSpPr>
                <p:cNvPr id="52" name="Freeform 14">
                  <a:extLst>
                    <a:ext uri="{FF2B5EF4-FFF2-40B4-BE49-F238E27FC236}">
                      <a16:creationId xmlns:a16="http://schemas.microsoft.com/office/drawing/2014/main" id="{433C082B-7D84-47C5-90B4-CD673B847DE9}"/>
                    </a:ext>
                  </a:extLst>
                </p:cNvPr>
                <p:cNvSpPr/>
                <p:nvPr/>
              </p:nvSpPr>
              <p:spPr>
                <a:xfrm>
                  <a:off x="0" y="26792"/>
                  <a:ext cx="401558" cy="577485"/>
                </a:xfrm>
                <a:prstGeom prst="flowChartTerminator">
                  <a:avLst/>
                </a:prstGeom>
                <a:solidFill>
                  <a:srgbClr val="19319D">
                    <a:alpha val="9804"/>
                  </a:srgbClr>
                </a:solidFill>
                <a:ln cap="sq">
                  <a:noFill/>
                  <a:prstDash val="solid"/>
                  <a:miter/>
                </a:ln>
              </p:spPr>
            </p:sp>
            <p:sp>
              <p:nvSpPr>
                <p:cNvPr id="53" name="TextBox 15">
                  <a:extLst>
                    <a:ext uri="{FF2B5EF4-FFF2-40B4-BE49-F238E27FC236}">
                      <a16:creationId xmlns:a16="http://schemas.microsoft.com/office/drawing/2014/main" id="{FE79B43D-6BE9-404B-B145-C67D31BD84C8}"/>
                    </a:ext>
                  </a:extLst>
                </p:cNvPr>
                <p:cNvSpPr txBox="1"/>
                <p:nvPr/>
              </p:nvSpPr>
              <p:spPr>
                <a:xfrm>
                  <a:off x="1085" y="59334"/>
                  <a:ext cx="401558" cy="625110"/>
                </a:xfrm>
                <a:prstGeom prst="flowChartTerminator">
                  <a:avLst/>
                </a:prstGeom>
              </p:spPr>
              <p:txBody>
                <a:bodyPr lIns="50800" tIns="50800" rIns="50800" bIns="50800" rtlCol="0" anchor="ctr"/>
                <a:lstStyle/>
                <a:p>
                  <a:pPr algn="ctr">
                    <a:lnSpc>
                      <a:spcPts val="2659"/>
                    </a:lnSpc>
                    <a:spcBef>
                      <a:spcPct val="0"/>
                    </a:spcBef>
                  </a:pPr>
                  <a:endParaRPr/>
                </a:p>
              </p:txBody>
            </p:sp>
          </p:grpSp>
          <p:sp>
            <p:nvSpPr>
              <p:cNvPr id="51" name="TextBox 18">
                <a:extLst>
                  <a:ext uri="{FF2B5EF4-FFF2-40B4-BE49-F238E27FC236}">
                    <a16:creationId xmlns:a16="http://schemas.microsoft.com/office/drawing/2014/main" id="{1390F521-8008-4E02-8ACB-C4465E69C4FF}"/>
                  </a:ext>
                </a:extLst>
              </p:cNvPr>
              <p:cNvSpPr txBox="1"/>
              <p:nvPr/>
            </p:nvSpPr>
            <p:spPr>
              <a:xfrm>
                <a:off x="8810229" y="3284163"/>
                <a:ext cx="3942501" cy="469900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104580"/>
                  </a:lnSpc>
                </a:pPr>
                <a:r>
                  <a:rPr lang="ko-KR" altLang="en-US" sz="3200" b="1" dirty="0">
                    <a:ea typeface="210 디딤고딕" panose="020B0600000101010101" charset="-127"/>
                  </a:rPr>
                  <a:t>특성화분야</a:t>
                </a:r>
                <a:endParaRPr lang="ko-KR" sz="3200" b="1" i="0" u="none" strike="noStrike" dirty="0">
                  <a:ea typeface="210 디딤고딕" panose="020B0600000101010101" charset="-127"/>
                </a:endParaRPr>
              </a:p>
            </p:txBody>
          </p:sp>
        </p:grpSp>
        <p:sp>
          <p:nvSpPr>
            <p:cNvPr id="60" name="TextBox 19">
              <a:extLst>
                <a:ext uri="{FF2B5EF4-FFF2-40B4-BE49-F238E27FC236}">
                  <a16:creationId xmlns:a16="http://schemas.microsoft.com/office/drawing/2014/main" id="{A7B1F06C-4667-48FA-B0D4-1BF296A8AB50}"/>
                </a:ext>
              </a:extLst>
            </p:cNvPr>
            <p:cNvSpPr txBox="1"/>
            <p:nvPr/>
          </p:nvSpPr>
          <p:spPr>
            <a:xfrm>
              <a:off x="8733212" y="7214767"/>
              <a:ext cx="4060147" cy="1119071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99600"/>
                </a:lnSpc>
              </a:pPr>
              <a:r>
                <a:rPr lang="ko-KR" altLang="en-US" sz="3200" b="1" i="0" u="none" strike="noStrike" dirty="0">
                  <a:solidFill>
                    <a:srgbClr val="000000"/>
                  </a:solidFill>
                  <a:latin typeface="210 디딤고딕" panose="020B0600000101010101" charset="-127"/>
                  <a:ea typeface="210 디딤고딕" panose="020B0600000101010101" charset="-127"/>
                </a:rPr>
                <a:t>반도체</a:t>
              </a:r>
              <a:endParaRPr lang="en-US" altLang="ko-KR" sz="3200" b="1" i="0" u="none" strike="noStrike" dirty="0">
                <a:solidFill>
                  <a:srgbClr val="000000"/>
                </a:solidFill>
                <a:latin typeface="210 디딤고딕" panose="020B0600000101010101" charset="-127"/>
                <a:ea typeface="210 디딤고딕" panose="020B0600000101010101" charset="-127"/>
              </a:endParaRPr>
            </a:p>
            <a:p>
              <a:pPr lvl="0" algn="ctr">
                <a:lnSpc>
                  <a:spcPct val="99600"/>
                </a:lnSpc>
              </a:pPr>
              <a:r>
                <a:rPr lang="ko-KR" altLang="en-US" sz="3200" b="1" dirty="0">
                  <a:solidFill>
                    <a:srgbClr val="000000"/>
                  </a:solidFill>
                  <a:latin typeface="210 디딤고딕" panose="020B0600000101010101" charset="-127"/>
                  <a:ea typeface="210 디딤고딕" panose="020B0600000101010101" charset="-127"/>
                </a:rPr>
                <a:t>소재부품장비</a:t>
              </a:r>
              <a:r>
                <a:rPr lang="en-US" altLang="ko-KR" sz="3200" b="1" dirty="0">
                  <a:solidFill>
                    <a:srgbClr val="000000"/>
                  </a:solidFill>
                  <a:latin typeface="210 디딤고딕" panose="020B0600000101010101" charset="-127"/>
                  <a:ea typeface="210 디딤고딕" panose="020B0600000101010101" charset="-127"/>
                </a:rPr>
                <a:t>/</a:t>
              </a:r>
              <a:r>
                <a:rPr lang="ko-KR" altLang="en-US" sz="3200" b="1" dirty="0" err="1">
                  <a:solidFill>
                    <a:srgbClr val="000000"/>
                  </a:solidFill>
                  <a:latin typeface="210 디딤고딕" panose="020B0600000101010101" charset="-127"/>
                  <a:ea typeface="210 디딤고딕" panose="020B0600000101010101" charset="-127"/>
                </a:rPr>
                <a:t>소자공정</a:t>
              </a:r>
              <a:endParaRPr lang="ko-KR" sz="3200" b="1" i="0" u="none" strike="noStrike" dirty="0">
                <a:solidFill>
                  <a:srgbClr val="000000"/>
                </a:solidFill>
                <a:latin typeface="210 디딤고딕" panose="020B0600000101010101" charset="-127"/>
                <a:ea typeface="210 디딤고딕" panose="020B0600000101010101" charset="-127"/>
              </a:endParaRPr>
            </a:p>
          </p:txBody>
        </p:sp>
      </p:grpSp>
      <p:grpSp>
        <p:nvGrpSpPr>
          <p:cNvPr id="62" name="그룹 61">
            <a:extLst>
              <a:ext uri="{FF2B5EF4-FFF2-40B4-BE49-F238E27FC236}">
                <a16:creationId xmlns:a16="http://schemas.microsoft.com/office/drawing/2014/main" id="{BFAB72C2-ECF1-46A2-98DD-AAF43B309175}"/>
              </a:ext>
            </a:extLst>
          </p:cNvPr>
          <p:cNvGrpSpPr/>
          <p:nvPr/>
        </p:nvGrpSpPr>
        <p:grpSpPr>
          <a:xfrm>
            <a:off x="8670684" y="8288723"/>
            <a:ext cx="4221590" cy="1599011"/>
            <a:chOff x="8670684" y="8279657"/>
            <a:chExt cx="4221590" cy="1599011"/>
          </a:xfrm>
        </p:grpSpPr>
        <p:grpSp>
          <p:nvGrpSpPr>
            <p:cNvPr id="54" name="그룹 53">
              <a:extLst>
                <a:ext uri="{FF2B5EF4-FFF2-40B4-BE49-F238E27FC236}">
                  <a16:creationId xmlns:a16="http://schemas.microsoft.com/office/drawing/2014/main" id="{7A780899-B568-4982-AEE5-382187C6EEB3}"/>
                </a:ext>
              </a:extLst>
            </p:cNvPr>
            <p:cNvGrpSpPr/>
            <p:nvPr/>
          </p:nvGrpSpPr>
          <p:grpSpPr>
            <a:xfrm>
              <a:off x="8670684" y="8279657"/>
              <a:ext cx="4221590" cy="1036903"/>
              <a:chOff x="8676373" y="3063860"/>
              <a:chExt cx="4221590" cy="1036903"/>
            </a:xfrm>
          </p:grpSpPr>
          <p:grpSp>
            <p:nvGrpSpPr>
              <p:cNvPr id="55" name="Group 13">
                <a:extLst>
                  <a:ext uri="{FF2B5EF4-FFF2-40B4-BE49-F238E27FC236}">
                    <a16:creationId xmlns:a16="http://schemas.microsoft.com/office/drawing/2014/main" id="{1CDEBF8E-0070-424A-AB9A-D858FCDF3476}"/>
                  </a:ext>
                </a:extLst>
              </p:cNvPr>
              <p:cNvGrpSpPr/>
              <p:nvPr/>
            </p:nvGrpSpPr>
            <p:grpSpPr>
              <a:xfrm>
                <a:off x="8676373" y="3063860"/>
                <a:ext cx="4221590" cy="1036903"/>
                <a:chOff x="0" y="26792"/>
                <a:chExt cx="402643" cy="657652"/>
              </a:xfrm>
            </p:grpSpPr>
            <p:sp>
              <p:nvSpPr>
                <p:cNvPr id="57" name="Freeform 14">
                  <a:extLst>
                    <a:ext uri="{FF2B5EF4-FFF2-40B4-BE49-F238E27FC236}">
                      <a16:creationId xmlns:a16="http://schemas.microsoft.com/office/drawing/2014/main" id="{68FD51F4-E53B-43B9-9C47-F2742601A879}"/>
                    </a:ext>
                  </a:extLst>
                </p:cNvPr>
                <p:cNvSpPr/>
                <p:nvPr/>
              </p:nvSpPr>
              <p:spPr>
                <a:xfrm>
                  <a:off x="0" y="26792"/>
                  <a:ext cx="401558" cy="577485"/>
                </a:xfrm>
                <a:prstGeom prst="flowChartTerminator">
                  <a:avLst/>
                </a:prstGeom>
                <a:solidFill>
                  <a:srgbClr val="19319D">
                    <a:alpha val="9804"/>
                  </a:srgbClr>
                </a:solidFill>
                <a:ln cap="sq">
                  <a:noFill/>
                  <a:prstDash val="solid"/>
                  <a:miter/>
                </a:ln>
              </p:spPr>
            </p:sp>
            <p:sp>
              <p:nvSpPr>
                <p:cNvPr id="58" name="TextBox 15">
                  <a:extLst>
                    <a:ext uri="{FF2B5EF4-FFF2-40B4-BE49-F238E27FC236}">
                      <a16:creationId xmlns:a16="http://schemas.microsoft.com/office/drawing/2014/main" id="{5502432A-AA7A-49F0-ABE5-25C557E3A943}"/>
                    </a:ext>
                  </a:extLst>
                </p:cNvPr>
                <p:cNvSpPr txBox="1"/>
                <p:nvPr/>
              </p:nvSpPr>
              <p:spPr>
                <a:xfrm>
                  <a:off x="1085" y="59334"/>
                  <a:ext cx="401558" cy="625110"/>
                </a:xfrm>
                <a:prstGeom prst="flowChartTerminator">
                  <a:avLst/>
                </a:prstGeom>
              </p:spPr>
              <p:txBody>
                <a:bodyPr lIns="50800" tIns="50800" rIns="50800" bIns="50800" rtlCol="0" anchor="ctr"/>
                <a:lstStyle/>
                <a:p>
                  <a:pPr algn="ctr">
                    <a:lnSpc>
                      <a:spcPts val="2659"/>
                    </a:lnSpc>
                    <a:spcBef>
                      <a:spcPct val="0"/>
                    </a:spcBef>
                  </a:pPr>
                  <a:endParaRPr/>
                </a:p>
              </p:txBody>
            </p:sp>
          </p:grpSp>
          <p:sp>
            <p:nvSpPr>
              <p:cNvPr id="56" name="TextBox 18">
                <a:extLst>
                  <a:ext uri="{FF2B5EF4-FFF2-40B4-BE49-F238E27FC236}">
                    <a16:creationId xmlns:a16="http://schemas.microsoft.com/office/drawing/2014/main" id="{97B30EB0-E20D-4572-B9F5-9B407FCD1E05}"/>
                  </a:ext>
                </a:extLst>
              </p:cNvPr>
              <p:cNvSpPr txBox="1"/>
              <p:nvPr/>
            </p:nvSpPr>
            <p:spPr>
              <a:xfrm>
                <a:off x="8810229" y="3284163"/>
                <a:ext cx="3942501" cy="469900"/>
              </a:xfrm>
              <a:prstGeom prst="rect">
                <a:avLst/>
              </a:prstGeom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104580"/>
                  </a:lnSpc>
                </a:pPr>
                <a:r>
                  <a:rPr lang="ko-KR" altLang="en-US" sz="3200" b="1" i="0" u="none" strike="noStrike" dirty="0">
                    <a:ea typeface="210 디딤고딕" panose="020B0600000101010101" charset="-127"/>
                  </a:rPr>
                  <a:t>인력양성 목표</a:t>
                </a:r>
                <a:endParaRPr lang="ko-KR" sz="3200" b="1" i="0" u="none" strike="noStrike" dirty="0">
                  <a:ea typeface="210 디딤고딕" panose="020B0600000101010101" charset="-127"/>
                </a:endParaRPr>
              </a:p>
            </p:txBody>
          </p:sp>
        </p:grpSp>
        <p:sp>
          <p:nvSpPr>
            <p:cNvPr id="61" name="TextBox 19">
              <a:extLst>
                <a:ext uri="{FF2B5EF4-FFF2-40B4-BE49-F238E27FC236}">
                  <a16:creationId xmlns:a16="http://schemas.microsoft.com/office/drawing/2014/main" id="{D8EC23CC-5C7E-4472-8B31-4CB45D754596}"/>
                </a:ext>
              </a:extLst>
            </p:cNvPr>
            <p:cNvSpPr txBox="1"/>
            <p:nvPr/>
          </p:nvSpPr>
          <p:spPr>
            <a:xfrm>
              <a:off x="9655996" y="9147182"/>
              <a:ext cx="2554877" cy="731486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99600"/>
                </a:lnSpc>
              </a:pPr>
              <a:r>
                <a:rPr lang="en-US" sz="3600" b="1" i="0" u="none" strike="noStrike" dirty="0">
                  <a:solidFill>
                    <a:srgbClr val="000000"/>
                  </a:solidFill>
                  <a:latin typeface="210 디딤고딕" panose="020B0600000101010101" charset="-127"/>
                  <a:ea typeface="210 디딤고딕" panose="020B0600000101010101" charset="-127"/>
                </a:rPr>
                <a:t>1,400</a:t>
              </a:r>
              <a:r>
                <a:rPr lang="ko-KR" altLang="en-US" sz="3600" b="1" i="0" u="none" strike="noStrike" dirty="0">
                  <a:solidFill>
                    <a:srgbClr val="000000"/>
                  </a:solidFill>
                  <a:latin typeface="210 디딤고딕" panose="020B0600000101010101" charset="-127"/>
                  <a:ea typeface="210 디딤고딕" panose="020B0600000101010101" charset="-127"/>
                </a:rPr>
                <a:t>명</a:t>
              </a:r>
              <a:r>
                <a:rPr lang="en-US" altLang="ko-KR" sz="2400" b="1" dirty="0">
                  <a:solidFill>
                    <a:srgbClr val="000000"/>
                  </a:solidFill>
                  <a:latin typeface="210 디딤고딕" panose="020B0600000101010101" charset="-127"/>
                  <a:ea typeface="210 디딤고딕" panose="020B0600000101010101" charset="-127"/>
                </a:rPr>
                <a:t>/4</a:t>
              </a:r>
              <a:r>
                <a:rPr lang="ko-KR" altLang="en-US" sz="2400" b="1" dirty="0">
                  <a:solidFill>
                    <a:srgbClr val="000000"/>
                  </a:solidFill>
                  <a:latin typeface="210 디딤고딕" panose="020B0600000101010101" charset="-127"/>
                  <a:ea typeface="210 디딤고딕" panose="020B0600000101010101" charset="-127"/>
                </a:rPr>
                <a:t>년</a:t>
              </a:r>
              <a:endParaRPr lang="ko-KR" sz="2400" b="1" i="0" u="none" strike="noStrike" dirty="0">
                <a:solidFill>
                  <a:srgbClr val="000000"/>
                </a:solidFill>
                <a:latin typeface="210 디딤고딕" panose="020B0600000101010101" charset="-127"/>
                <a:ea typeface="210 디딤고딕" panose="020B0600000101010101" charset="-127"/>
              </a:endParaRP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19EC463B-674F-4BA9-BD76-59ED26C3E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743892" y="8813315"/>
            <a:ext cx="2710668" cy="271066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1028700" y="1147265"/>
            <a:ext cx="16230600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0" name="Group 10"/>
          <p:cNvGrpSpPr/>
          <p:nvPr/>
        </p:nvGrpSpPr>
        <p:grpSpPr>
          <a:xfrm>
            <a:off x="-1339982" y="1428253"/>
            <a:ext cx="2679964" cy="2679964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41" name="그림 40">
            <a:extLst>
              <a:ext uri="{FF2B5EF4-FFF2-40B4-BE49-F238E27FC236}">
                <a16:creationId xmlns:a16="http://schemas.microsoft.com/office/drawing/2014/main" id="{2A6F3B57-8B7B-47ED-8331-16D6317AE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3176" y="641772"/>
            <a:ext cx="3690180" cy="453180"/>
          </a:xfrm>
          <a:prstGeom prst="rect">
            <a:avLst/>
          </a:prstGeom>
        </p:spPr>
      </p:pic>
      <p:sp>
        <p:nvSpPr>
          <p:cNvPr id="42" name="TextBox 10">
            <a:extLst>
              <a:ext uri="{FF2B5EF4-FFF2-40B4-BE49-F238E27FC236}">
                <a16:creationId xmlns:a16="http://schemas.microsoft.com/office/drawing/2014/main" id="{CF504024-3DCF-470B-BBA5-5EA56D862070}"/>
              </a:ext>
            </a:extLst>
          </p:cNvPr>
          <p:cNvSpPr txBox="1"/>
          <p:nvPr/>
        </p:nvSpPr>
        <p:spPr>
          <a:xfrm>
            <a:off x="4948169" y="1474416"/>
            <a:ext cx="8391461" cy="910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055"/>
              </a:lnSpc>
              <a:spcBef>
                <a:spcPct val="0"/>
              </a:spcBef>
            </a:pPr>
            <a:r>
              <a:rPr lang="ko-KR" altLang="en-US" sz="6000" u="none" strike="noStrike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사업 비전 체계도</a:t>
            </a:r>
            <a:endParaRPr lang="en-US" sz="6000" u="none" strike="noStrike" dirty="0">
              <a:solidFill>
                <a:srgbClr val="19319D"/>
              </a:solidFill>
              <a:latin typeface="Black Han Sans"/>
              <a:ea typeface="Black Han Sans"/>
              <a:cs typeface="Black Han Sans"/>
              <a:sym typeface="Black Han Sans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CA811496-58C6-4790-837C-D8A80A293331}"/>
              </a:ext>
            </a:extLst>
          </p:cNvPr>
          <p:cNvSpPr txBox="1"/>
          <p:nvPr/>
        </p:nvSpPr>
        <p:spPr>
          <a:xfrm>
            <a:off x="11239679" y="2521160"/>
            <a:ext cx="469858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ko-KR" sz="1600" dirty="0">
                <a:solidFill>
                  <a:srgbClr val="006DBF"/>
                </a:solidFill>
                <a:latin typeface="210 디딤고딕" panose="020B0600000101010101" charset="-127"/>
                <a:ea typeface="210 디딤고딕" panose="020B0600000101010101" charset="-127"/>
              </a:rPr>
              <a:t>*Human Resource Value Chain : </a:t>
            </a:r>
            <a:r>
              <a:rPr lang="ko-KR" altLang="en-US" sz="1600" dirty="0">
                <a:solidFill>
                  <a:srgbClr val="006DBF"/>
                </a:solidFill>
                <a:latin typeface="210 디딤고딕" panose="020B0600000101010101" charset="-127"/>
                <a:ea typeface="210 디딤고딕" panose="020B0600000101010101" charset="-127"/>
              </a:rPr>
              <a:t>인력양성 생태계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F7BA427A-A35A-44D7-A1EC-53D1D864A422}"/>
              </a:ext>
            </a:extLst>
          </p:cNvPr>
          <p:cNvSpPr txBox="1"/>
          <p:nvPr/>
        </p:nvSpPr>
        <p:spPr>
          <a:xfrm>
            <a:off x="465761" y="5260251"/>
            <a:ext cx="1689382" cy="276999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ko-KR" altLang="en-US" dirty="0">
                <a:solidFill>
                  <a:schemeClr val="bg1"/>
                </a:solidFill>
                <a:latin typeface="210 디딤고딕" panose="020B0600000101010101" charset="-127"/>
                <a:ea typeface="210 디딤고딕" panose="020B0600000101010101" charset="-127"/>
              </a:rPr>
              <a:t>추진전략</a:t>
            </a:r>
            <a:r>
              <a:rPr lang="en-US" altLang="ko-KR" dirty="0">
                <a:solidFill>
                  <a:schemeClr val="bg1"/>
                </a:solidFill>
                <a:latin typeface="210 디딤고딕" panose="020B0600000101010101" charset="-127"/>
                <a:ea typeface="210 디딤고딕" panose="020B0600000101010101" charset="-127"/>
              </a:rPr>
              <a:t>1</a:t>
            </a:r>
            <a:endParaRPr lang="ko-KR" altLang="en-US" dirty="0">
              <a:solidFill>
                <a:schemeClr val="bg1"/>
              </a:solidFill>
              <a:latin typeface="210 디딤고딕" panose="020B0600000101010101" charset="-127"/>
              <a:ea typeface="210 디딤고딕" panose="020B0600000101010101" charset="-127"/>
            </a:endParaRPr>
          </a:p>
        </p:txBody>
      </p:sp>
      <p:sp>
        <p:nvSpPr>
          <p:cNvPr id="78" name="사각형: 둥근 모서리 77">
            <a:extLst>
              <a:ext uri="{FF2B5EF4-FFF2-40B4-BE49-F238E27FC236}">
                <a16:creationId xmlns:a16="http://schemas.microsoft.com/office/drawing/2014/main" id="{A56DBDCE-4257-4E89-8015-09936D43F647}"/>
              </a:ext>
            </a:extLst>
          </p:cNvPr>
          <p:cNvSpPr/>
          <p:nvPr/>
        </p:nvSpPr>
        <p:spPr>
          <a:xfrm>
            <a:off x="6585243" y="6919785"/>
            <a:ext cx="10331156" cy="1200047"/>
          </a:xfrm>
          <a:prstGeom prst="roundRect">
            <a:avLst>
              <a:gd name="adj" fmla="val 8345"/>
            </a:avLst>
          </a:prstGeom>
          <a:solidFill>
            <a:srgbClr val="FBFBFB"/>
          </a:solidFill>
          <a:ln>
            <a:noFill/>
          </a:ln>
          <a:effectLst>
            <a:outerShdw blurRad="127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79" name="사각형: 둥근 모서리 78">
            <a:extLst>
              <a:ext uri="{FF2B5EF4-FFF2-40B4-BE49-F238E27FC236}">
                <a16:creationId xmlns:a16="http://schemas.microsoft.com/office/drawing/2014/main" id="{02C62AC5-5CD5-4B32-810B-D2386CB4AD47}"/>
              </a:ext>
            </a:extLst>
          </p:cNvPr>
          <p:cNvSpPr/>
          <p:nvPr/>
        </p:nvSpPr>
        <p:spPr>
          <a:xfrm>
            <a:off x="6585243" y="8418007"/>
            <a:ext cx="10331156" cy="1200047"/>
          </a:xfrm>
          <a:prstGeom prst="roundRect">
            <a:avLst>
              <a:gd name="adj" fmla="val 8345"/>
            </a:avLst>
          </a:prstGeom>
          <a:solidFill>
            <a:srgbClr val="FBFBFB"/>
          </a:solidFill>
          <a:ln>
            <a:noFill/>
          </a:ln>
          <a:effectLst>
            <a:outerShdw blurRad="127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80" name="사각형: 둥근 모서리 79">
            <a:extLst>
              <a:ext uri="{FF2B5EF4-FFF2-40B4-BE49-F238E27FC236}">
                <a16:creationId xmlns:a16="http://schemas.microsoft.com/office/drawing/2014/main" id="{03EB600F-BC74-46DA-8464-F6AE6668B2D4}"/>
              </a:ext>
            </a:extLst>
          </p:cNvPr>
          <p:cNvSpPr/>
          <p:nvPr/>
        </p:nvSpPr>
        <p:spPr>
          <a:xfrm>
            <a:off x="6585244" y="5421562"/>
            <a:ext cx="10331156" cy="1200047"/>
          </a:xfrm>
          <a:prstGeom prst="roundRect">
            <a:avLst>
              <a:gd name="adj" fmla="val 8345"/>
            </a:avLst>
          </a:prstGeom>
          <a:solidFill>
            <a:srgbClr val="FBFBFB"/>
          </a:solidFill>
          <a:ln>
            <a:noFill/>
          </a:ln>
          <a:effectLst>
            <a:outerShdw blurRad="127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F2847DBB-539F-45AB-8C67-5D5B8D3E4ECE}"/>
              </a:ext>
            </a:extLst>
          </p:cNvPr>
          <p:cNvSpPr txBox="1"/>
          <p:nvPr/>
        </p:nvSpPr>
        <p:spPr>
          <a:xfrm>
            <a:off x="6838355" y="6014666"/>
            <a:ext cx="301212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특화단지 연계형 소재부품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·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장비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210 디딤고딕" panose="020B0600000101010101" charset="-127"/>
              <a:ea typeface="210 디딤고딕" panose="020B0600000101010101" charset="-127"/>
            </a:endParaRPr>
          </a:p>
          <a:p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교육과정 개발</a:t>
            </a:r>
          </a:p>
        </p:txBody>
      </p:sp>
      <p:sp>
        <p:nvSpPr>
          <p:cNvPr id="82" name="사각형: 둥근 모서리 81">
            <a:extLst>
              <a:ext uri="{FF2B5EF4-FFF2-40B4-BE49-F238E27FC236}">
                <a16:creationId xmlns:a16="http://schemas.microsoft.com/office/drawing/2014/main" id="{7F0617AA-1EF6-41FC-A1E7-5610193F9E9D}"/>
              </a:ext>
            </a:extLst>
          </p:cNvPr>
          <p:cNvSpPr/>
          <p:nvPr/>
        </p:nvSpPr>
        <p:spPr>
          <a:xfrm>
            <a:off x="6869381" y="5595242"/>
            <a:ext cx="383770" cy="273274"/>
          </a:xfrm>
          <a:prstGeom prst="roundRect">
            <a:avLst/>
          </a:prstGeom>
          <a:solidFill>
            <a:srgbClr val="66C3D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29BEBBCB-C59E-47F5-BFC3-E341FE2932AA}"/>
              </a:ext>
            </a:extLst>
          </p:cNvPr>
          <p:cNvSpPr txBox="1"/>
          <p:nvPr/>
        </p:nvSpPr>
        <p:spPr>
          <a:xfrm>
            <a:off x="6980064" y="5595243"/>
            <a:ext cx="301212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210 디딤고딕" panose="020B0600000101010101" charset="-127"/>
                <a:ea typeface="210 디딤고딕" panose="020B0600000101010101" charset="-127"/>
              </a:rPr>
              <a:t>1</a:t>
            </a:r>
            <a:r>
              <a:rPr lang="en-US" altLang="ko-KR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    </a:t>
            </a:r>
            <a:r>
              <a:rPr lang="ko-KR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지역산업 </a:t>
            </a:r>
            <a:r>
              <a:rPr lang="ko-KR" altLang="en-US" sz="2000" b="1" dirty="0">
                <a:latin typeface="210 디딤고딕" panose="020B0600000101010101" charset="-127"/>
                <a:ea typeface="210 디딤고딕" panose="020B0600000101010101" charset="-127"/>
              </a:rPr>
              <a:t>맞춤형</a:t>
            </a:r>
          </a:p>
        </p:txBody>
      </p:sp>
      <p:sp>
        <p:nvSpPr>
          <p:cNvPr id="84" name="타원 83">
            <a:extLst>
              <a:ext uri="{FF2B5EF4-FFF2-40B4-BE49-F238E27FC236}">
                <a16:creationId xmlns:a16="http://schemas.microsoft.com/office/drawing/2014/main" id="{D2769C20-AB59-478B-9F6D-22EFE55BCC2E}"/>
              </a:ext>
            </a:extLst>
          </p:cNvPr>
          <p:cNvSpPr/>
          <p:nvPr/>
        </p:nvSpPr>
        <p:spPr>
          <a:xfrm>
            <a:off x="6464653" y="5981959"/>
            <a:ext cx="134543" cy="157184"/>
          </a:xfrm>
          <a:prstGeom prst="ellipse">
            <a:avLst/>
          </a:prstGeom>
          <a:solidFill>
            <a:srgbClr val="66C3D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D854AA37-4F75-4B15-A619-43A84F38A000}"/>
              </a:ext>
            </a:extLst>
          </p:cNvPr>
          <p:cNvSpPr txBox="1"/>
          <p:nvPr/>
        </p:nvSpPr>
        <p:spPr>
          <a:xfrm>
            <a:off x="10557761" y="6014666"/>
            <a:ext cx="2288515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장비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, 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소자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, 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회로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·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시스템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210 디딤고딕" panose="020B0600000101010101" charset="-127"/>
              <a:ea typeface="210 디딤고딕" panose="020B0600000101010101" charset="-127"/>
            </a:endParaRPr>
          </a:p>
          <a:p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교육과정 개발</a:t>
            </a:r>
          </a:p>
        </p:txBody>
      </p:sp>
      <p:sp>
        <p:nvSpPr>
          <p:cNvPr id="86" name="사각형: 둥근 모서리 85">
            <a:extLst>
              <a:ext uri="{FF2B5EF4-FFF2-40B4-BE49-F238E27FC236}">
                <a16:creationId xmlns:a16="http://schemas.microsoft.com/office/drawing/2014/main" id="{88AF5F20-9A9B-45DF-815B-809088474B92}"/>
              </a:ext>
            </a:extLst>
          </p:cNvPr>
          <p:cNvSpPr/>
          <p:nvPr/>
        </p:nvSpPr>
        <p:spPr>
          <a:xfrm>
            <a:off x="10585128" y="5595242"/>
            <a:ext cx="338508" cy="273274"/>
          </a:xfrm>
          <a:prstGeom prst="roundRect">
            <a:avLst/>
          </a:prstGeom>
          <a:solidFill>
            <a:srgbClr val="66C3D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A4AE1517-4583-4379-9DDB-1FEFC8741C2D}"/>
              </a:ext>
            </a:extLst>
          </p:cNvPr>
          <p:cNvSpPr txBox="1"/>
          <p:nvPr/>
        </p:nvSpPr>
        <p:spPr>
          <a:xfrm>
            <a:off x="10682758" y="5595243"/>
            <a:ext cx="2656872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210 디딤고딕" panose="020B0600000101010101" charset="-127"/>
                <a:ea typeface="210 디딤고딕" panose="020B0600000101010101" charset="-127"/>
              </a:rPr>
              <a:t>2</a:t>
            </a:r>
            <a:r>
              <a:rPr lang="en-US" altLang="ko-KR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    </a:t>
            </a:r>
            <a:r>
              <a:rPr lang="ko-KR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생태계 완성형</a:t>
            </a:r>
          </a:p>
        </p:txBody>
      </p:sp>
      <p:sp>
        <p:nvSpPr>
          <p:cNvPr id="88" name="타원 87">
            <a:extLst>
              <a:ext uri="{FF2B5EF4-FFF2-40B4-BE49-F238E27FC236}">
                <a16:creationId xmlns:a16="http://schemas.microsoft.com/office/drawing/2014/main" id="{CC05A33B-DA1F-42CD-9E4F-E2EBA09412E2}"/>
              </a:ext>
            </a:extLst>
          </p:cNvPr>
          <p:cNvSpPr/>
          <p:nvPr/>
        </p:nvSpPr>
        <p:spPr>
          <a:xfrm>
            <a:off x="6464653" y="7422567"/>
            <a:ext cx="134543" cy="157184"/>
          </a:xfrm>
          <a:prstGeom prst="ellipse">
            <a:avLst/>
          </a:prstGeom>
          <a:solidFill>
            <a:srgbClr val="006D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49E56403-AA94-401E-AB3F-985BA4F03D2C}"/>
              </a:ext>
            </a:extLst>
          </p:cNvPr>
          <p:cNvSpPr txBox="1"/>
          <p:nvPr/>
        </p:nvSpPr>
        <p:spPr>
          <a:xfrm>
            <a:off x="6838357" y="7487435"/>
            <a:ext cx="2288515" cy="4968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특화단지 연계형 소재 부품 장비 교육과정 개발</a:t>
            </a:r>
          </a:p>
        </p:txBody>
      </p:sp>
      <p:sp>
        <p:nvSpPr>
          <p:cNvPr id="90" name="사각형: 둥근 모서리 89">
            <a:extLst>
              <a:ext uri="{FF2B5EF4-FFF2-40B4-BE49-F238E27FC236}">
                <a16:creationId xmlns:a16="http://schemas.microsoft.com/office/drawing/2014/main" id="{6F56D636-AA6F-49F0-B8B1-ABC9AEE27B78}"/>
              </a:ext>
            </a:extLst>
          </p:cNvPr>
          <p:cNvSpPr/>
          <p:nvPr/>
        </p:nvSpPr>
        <p:spPr>
          <a:xfrm>
            <a:off x="6865724" y="7068011"/>
            <a:ext cx="338508" cy="273274"/>
          </a:xfrm>
          <a:prstGeom prst="roundRect">
            <a:avLst/>
          </a:prstGeom>
          <a:solidFill>
            <a:srgbClr val="006D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DDC4D29F-97F2-441C-80E7-ACED5B9D01FE}"/>
              </a:ext>
            </a:extLst>
          </p:cNvPr>
          <p:cNvSpPr txBox="1"/>
          <p:nvPr/>
        </p:nvSpPr>
        <p:spPr>
          <a:xfrm>
            <a:off x="6956632" y="7068011"/>
            <a:ext cx="352439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  <a:latin typeface="210 디딤고딕" panose="020B0600000101010101" charset="-127"/>
                <a:ea typeface="210 디딤고딕" panose="020B0600000101010101" charset="-127"/>
              </a:rPr>
              <a:t>1</a:t>
            </a: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    </a:t>
            </a:r>
            <a:r>
              <a:rPr lang="ko-KR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현장기반 교육 인프라 구축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CF2D2890-2184-4894-89B5-AC1E09F07942}"/>
              </a:ext>
            </a:extLst>
          </p:cNvPr>
          <p:cNvSpPr txBox="1"/>
          <p:nvPr/>
        </p:nvSpPr>
        <p:spPr>
          <a:xfrm>
            <a:off x="10557761" y="7487435"/>
            <a:ext cx="2288515" cy="4968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교육환경 개선을 위한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210 디딤고딕" panose="020B0600000101010101" charset="-127"/>
              <a:ea typeface="210 디딤고딕" panose="020B0600000101010101" charset="-127"/>
            </a:endParaRPr>
          </a:p>
          <a:p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시설장비 고도화</a:t>
            </a:r>
          </a:p>
        </p:txBody>
      </p:sp>
      <p:sp>
        <p:nvSpPr>
          <p:cNvPr id="93" name="사각형: 둥근 모서리 92">
            <a:extLst>
              <a:ext uri="{FF2B5EF4-FFF2-40B4-BE49-F238E27FC236}">
                <a16:creationId xmlns:a16="http://schemas.microsoft.com/office/drawing/2014/main" id="{7DA140E1-AF69-4E15-84E6-7AE0E07B35BD}"/>
              </a:ext>
            </a:extLst>
          </p:cNvPr>
          <p:cNvSpPr/>
          <p:nvPr/>
        </p:nvSpPr>
        <p:spPr>
          <a:xfrm>
            <a:off x="10585128" y="7068011"/>
            <a:ext cx="338508" cy="273274"/>
          </a:xfrm>
          <a:prstGeom prst="roundRect">
            <a:avLst/>
          </a:prstGeom>
          <a:solidFill>
            <a:srgbClr val="006D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E6BB3F65-9F65-4049-9B19-4C2662EAF1F3}"/>
              </a:ext>
            </a:extLst>
          </p:cNvPr>
          <p:cNvSpPr txBox="1"/>
          <p:nvPr/>
        </p:nvSpPr>
        <p:spPr>
          <a:xfrm>
            <a:off x="10682756" y="7068013"/>
            <a:ext cx="235504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  <a:latin typeface="210 디딤고딕" panose="020B0600000101010101" charset="-127"/>
                <a:ea typeface="210 디딤고딕" panose="020B0600000101010101" charset="-127"/>
              </a:rPr>
              <a:t>2</a:t>
            </a: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    </a:t>
            </a:r>
            <a:r>
              <a:rPr lang="ko-KR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시설장비 고도화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52A6C3D1-35D8-4D73-87DC-93C37B5D05AD}"/>
              </a:ext>
            </a:extLst>
          </p:cNvPr>
          <p:cNvSpPr txBox="1"/>
          <p:nvPr/>
        </p:nvSpPr>
        <p:spPr>
          <a:xfrm>
            <a:off x="13508765" y="7487434"/>
            <a:ext cx="2437636" cy="4968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파편화된 대학 내 교육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210 디딤고딕" panose="020B0600000101010101" charset="-127"/>
              <a:ea typeface="210 디딤고딕" panose="020B0600000101010101" charset="-127"/>
            </a:endParaRPr>
          </a:p>
          <a:p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인프라 집적화</a:t>
            </a:r>
          </a:p>
        </p:txBody>
      </p:sp>
      <p:sp>
        <p:nvSpPr>
          <p:cNvPr id="96" name="사각형: 둥근 모서리 95">
            <a:extLst>
              <a:ext uri="{FF2B5EF4-FFF2-40B4-BE49-F238E27FC236}">
                <a16:creationId xmlns:a16="http://schemas.microsoft.com/office/drawing/2014/main" id="{406AC6BE-2832-4566-94D3-72D1C012166A}"/>
              </a:ext>
            </a:extLst>
          </p:cNvPr>
          <p:cNvSpPr/>
          <p:nvPr/>
        </p:nvSpPr>
        <p:spPr>
          <a:xfrm>
            <a:off x="13536131" y="7068009"/>
            <a:ext cx="338508" cy="273274"/>
          </a:xfrm>
          <a:prstGeom prst="roundRect">
            <a:avLst/>
          </a:prstGeom>
          <a:solidFill>
            <a:srgbClr val="006D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DE2AE204-F5D6-47D0-859F-A39210B32A1D}"/>
              </a:ext>
            </a:extLst>
          </p:cNvPr>
          <p:cNvSpPr txBox="1"/>
          <p:nvPr/>
        </p:nvSpPr>
        <p:spPr>
          <a:xfrm>
            <a:off x="13633760" y="7068011"/>
            <a:ext cx="2853375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210 디딤고딕" panose="020B0600000101010101" charset="-127"/>
                <a:ea typeface="210 디딤고딕" panose="020B0600000101010101" charset="-127"/>
              </a:rPr>
              <a:t>3</a:t>
            </a:r>
            <a:r>
              <a:rPr lang="en-US" altLang="ko-KR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    </a:t>
            </a:r>
            <a:r>
              <a:rPr lang="ko-KR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교육 기자재 집적화</a:t>
            </a:r>
          </a:p>
        </p:txBody>
      </p:sp>
      <p:sp>
        <p:nvSpPr>
          <p:cNvPr id="98" name="타원 97">
            <a:extLst>
              <a:ext uri="{FF2B5EF4-FFF2-40B4-BE49-F238E27FC236}">
                <a16:creationId xmlns:a16="http://schemas.microsoft.com/office/drawing/2014/main" id="{4DF92168-8485-46C1-8CBB-A8D4C49AEF8D}"/>
              </a:ext>
            </a:extLst>
          </p:cNvPr>
          <p:cNvSpPr/>
          <p:nvPr/>
        </p:nvSpPr>
        <p:spPr>
          <a:xfrm>
            <a:off x="6464652" y="8952204"/>
            <a:ext cx="134543" cy="157184"/>
          </a:xfrm>
          <a:prstGeom prst="ellipse">
            <a:avLst/>
          </a:prstGeom>
          <a:solidFill>
            <a:srgbClr val="1D4A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98E0B0C6-AB5C-4667-B61A-D922C51C5B71}"/>
              </a:ext>
            </a:extLst>
          </p:cNvPr>
          <p:cNvSpPr txBox="1"/>
          <p:nvPr/>
        </p:nvSpPr>
        <p:spPr>
          <a:xfrm>
            <a:off x="6838354" y="8996307"/>
            <a:ext cx="3368751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범지역적 반도체 인재양성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210 디딤고딕" panose="020B0600000101010101" charset="-127"/>
              <a:ea typeface="210 디딤고딕" panose="020B0600000101010101" charset="-127"/>
            </a:endParaRPr>
          </a:p>
          <a:p>
            <a:r>
              <a:rPr lang="ko-KR" altLang="en-US" sz="1600" spc="-3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네트워크 구축을 통한 협력체계 마련</a:t>
            </a:r>
            <a:endParaRPr lang="en-US" altLang="ko-KR" sz="1600" spc="-30" dirty="0">
              <a:solidFill>
                <a:schemeClr val="tx1">
                  <a:lumMod val="95000"/>
                  <a:lumOff val="5000"/>
                </a:schemeClr>
              </a:solidFill>
              <a:latin typeface="210 디딤고딕" panose="020B0600000101010101" charset="-127"/>
              <a:ea typeface="210 디딤고딕" panose="020B0600000101010101" charset="-127"/>
            </a:endParaRPr>
          </a:p>
        </p:txBody>
      </p:sp>
      <p:sp>
        <p:nvSpPr>
          <p:cNvPr id="100" name="사각형: 둥근 모서리 99">
            <a:extLst>
              <a:ext uri="{FF2B5EF4-FFF2-40B4-BE49-F238E27FC236}">
                <a16:creationId xmlns:a16="http://schemas.microsoft.com/office/drawing/2014/main" id="{C6268E98-6CA5-4824-BB99-E53619B968E1}"/>
              </a:ext>
            </a:extLst>
          </p:cNvPr>
          <p:cNvSpPr/>
          <p:nvPr/>
        </p:nvSpPr>
        <p:spPr>
          <a:xfrm>
            <a:off x="6865722" y="8576883"/>
            <a:ext cx="338508" cy="273274"/>
          </a:xfrm>
          <a:prstGeom prst="roundRect">
            <a:avLst/>
          </a:prstGeom>
          <a:solidFill>
            <a:srgbClr val="1D4A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AF002834-8F89-4D2B-B387-DD43930C9073}"/>
              </a:ext>
            </a:extLst>
          </p:cNvPr>
          <p:cNvSpPr txBox="1"/>
          <p:nvPr/>
        </p:nvSpPr>
        <p:spPr>
          <a:xfrm>
            <a:off x="6963350" y="8576884"/>
            <a:ext cx="266102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210 디딤고딕" panose="020B0600000101010101" charset="-127"/>
                <a:ea typeface="210 디딤고딕" panose="020B0600000101010101" charset="-127"/>
              </a:rPr>
              <a:t>1</a:t>
            </a:r>
            <a:r>
              <a:rPr lang="en-US" altLang="ko-KR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    </a:t>
            </a:r>
            <a:r>
              <a:rPr lang="ko-KR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얼라이언스 구축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A3572F01-2C81-467D-BEC5-AAE5FF02134F}"/>
              </a:ext>
            </a:extLst>
          </p:cNvPr>
          <p:cNvSpPr txBox="1"/>
          <p:nvPr/>
        </p:nvSpPr>
        <p:spPr>
          <a:xfrm>
            <a:off x="10557760" y="8996307"/>
            <a:ext cx="2545965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취업지원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, 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산학연 포럼 등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210 디딤고딕" panose="020B0600000101010101" charset="-127"/>
              <a:ea typeface="210 디딤고딕" panose="020B0600000101010101" charset="-127"/>
            </a:endParaRPr>
          </a:p>
          <a:p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인력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-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기업 연계 모델 다양화</a:t>
            </a:r>
          </a:p>
        </p:txBody>
      </p:sp>
      <p:sp>
        <p:nvSpPr>
          <p:cNvPr id="103" name="사각형: 둥근 모서리 102">
            <a:extLst>
              <a:ext uri="{FF2B5EF4-FFF2-40B4-BE49-F238E27FC236}">
                <a16:creationId xmlns:a16="http://schemas.microsoft.com/office/drawing/2014/main" id="{B77210A4-48C5-46DD-AA51-36E18BF9C706}"/>
              </a:ext>
            </a:extLst>
          </p:cNvPr>
          <p:cNvSpPr/>
          <p:nvPr/>
        </p:nvSpPr>
        <p:spPr>
          <a:xfrm>
            <a:off x="10585127" y="8576883"/>
            <a:ext cx="338508" cy="273274"/>
          </a:xfrm>
          <a:prstGeom prst="roundRect">
            <a:avLst/>
          </a:prstGeom>
          <a:solidFill>
            <a:srgbClr val="1D4A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9985FDA3-7F8B-44CA-80BF-2AE8F61797B5}"/>
              </a:ext>
            </a:extLst>
          </p:cNvPr>
          <p:cNvSpPr txBox="1"/>
          <p:nvPr/>
        </p:nvSpPr>
        <p:spPr>
          <a:xfrm>
            <a:off x="10682755" y="8576884"/>
            <a:ext cx="24209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210 디딤고딕" panose="020B0600000101010101" charset="-127"/>
                <a:ea typeface="210 디딤고딕" panose="020B0600000101010101" charset="-127"/>
              </a:rPr>
              <a:t>2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    </a:t>
            </a:r>
            <a:r>
              <a:rPr lang="ko-KR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연계모델 다양화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F0A680B6-C90B-4D3F-903C-2E420902FAE7}"/>
              </a:ext>
            </a:extLst>
          </p:cNvPr>
          <p:cNvSpPr txBox="1"/>
          <p:nvPr/>
        </p:nvSpPr>
        <p:spPr>
          <a:xfrm>
            <a:off x="13508762" y="8996305"/>
            <a:ext cx="3258161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학생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-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기업 연계에 따른 미스매칭 </a:t>
            </a:r>
            <a:r>
              <a:rPr lang="ko-KR" altLang="en-US" sz="1600" spc="-3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해소 및 지속가능한 운영체계 구축</a:t>
            </a:r>
          </a:p>
        </p:txBody>
      </p:sp>
      <p:sp>
        <p:nvSpPr>
          <p:cNvPr id="106" name="사각형: 둥근 모서리 105">
            <a:extLst>
              <a:ext uri="{FF2B5EF4-FFF2-40B4-BE49-F238E27FC236}">
                <a16:creationId xmlns:a16="http://schemas.microsoft.com/office/drawing/2014/main" id="{313F89D4-B899-4CB0-94DC-7776AB643887}"/>
              </a:ext>
            </a:extLst>
          </p:cNvPr>
          <p:cNvSpPr/>
          <p:nvPr/>
        </p:nvSpPr>
        <p:spPr>
          <a:xfrm>
            <a:off x="13536130" y="8576881"/>
            <a:ext cx="338508" cy="273274"/>
          </a:xfrm>
          <a:prstGeom prst="roundRect">
            <a:avLst/>
          </a:prstGeom>
          <a:solidFill>
            <a:srgbClr val="1D4A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BEA53283-F4D7-43DB-A5E9-FF4315116A74}"/>
              </a:ext>
            </a:extLst>
          </p:cNvPr>
          <p:cNvSpPr txBox="1"/>
          <p:nvPr/>
        </p:nvSpPr>
        <p:spPr>
          <a:xfrm>
            <a:off x="13633760" y="8576883"/>
            <a:ext cx="188940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600" dirty="0">
                <a:solidFill>
                  <a:schemeClr val="bg1"/>
                </a:solidFill>
                <a:latin typeface="210 디딤고딕" panose="020B0600000101010101" charset="-127"/>
                <a:ea typeface="210 디딤고딕" panose="020B0600000101010101" charset="-127"/>
              </a:rPr>
              <a:t>3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    </a:t>
            </a:r>
            <a:r>
              <a:rPr lang="ko-KR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rPr>
              <a:t>컨트롤타워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AF42C536-3408-4B72-862C-947F8C9429D3}"/>
              </a:ext>
            </a:extLst>
          </p:cNvPr>
          <p:cNvSpPr txBox="1"/>
          <p:nvPr/>
        </p:nvSpPr>
        <p:spPr>
          <a:xfrm>
            <a:off x="1921962" y="7124541"/>
            <a:ext cx="1689382" cy="276999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ko-KR" altLang="en-US" dirty="0">
                <a:solidFill>
                  <a:schemeClr val="bg1"/>
                </a:solidFill>
                <a:latin typeface="210 디딤고딕" panose="020B0600000101010101" charset="-127"/>
                <a:ea typeface="210 디딤고딕" panose="020B0600000101010101" charset="-127"/>
              </a:rPr>
              <a:t>추진전략</a:t>
            </a:r>
            <a:r>
              <a:rPr lang="en-US" altLang="ko-KR" dirty="0">
                <a:solidFill>
                  <a:schemeClr val="bg1"/>
                </a:solidFill>
                <a:latin typeface="210 디딤고딕" panose="020B0600000101010101" charset="-127"/>
                <a:ea typeface="210 디딤고딕" panose="020B0600000101010101" charset="-127"/>
              </a:rPr>
              <a:t>1</a:t>
            </a:r>
            <a:endParaRPr lang="ko-KR" altLang="en-US" dirty="0">
              <a:solidFill>
                <a:schemeClr val="bg1"/>
              </a:solidFill>
              <a:latin typeface="210 디딤고딕" panose="020B0600000101010101" charset="-127"/>
              <a:ea typeface="210 디딤고딕" panose="020B0600000101010101" charset="-127"/>
            </a:endParaRPr>
          </a:p>
        </p:txBody>
      </p:sp>
      <p:grpSp>
        <p:nvGrpSpPr>
          <p:cNvPr id="156" name="그룹 155">
            <a:extLst>
              <a:ext uri="{FF2B5EF4-FFF2-40B4-BE49-F238E27FC236}">
                <a16:creationId xmlns:a16="http://schemas.microsoft.com/office/drawing/2014/main" id="{9AB9AFFB-FC31-408D-B8BC-197FCBAB17DB}"/>
              </a:ext>
            </a:extLst>
          </p:cNvPr>
          <p:cNvGrpSpPr/>
          <p:nvPr/>
        </p:nvGrpSpPr>
        <p:grpSpPr>
          <a:xfrm>
            <a:off x="1254977" y="5446093"/>
            <a:ext cx="4754854" cy="4082682"/>
            <a:chOff x="389150" y="5535371"/>
            <a:chExt cx="4754854" cy="4082682"/>
          </a:xfrm>
        </p:grpSpPr>
        <p:grpSp>
          <p:nvGrpSpPr>
            <p:cNvPr id="138" name="그룹 137">
              <a:extLst>
                <a:ext uri="{FF2B5EF4-FFF2-40B4-BE49-F238E27FC236}">
                  <a16:creationId xmlns:a16="http://schemas.microsoft.com/office/drawing/2014/main" id="{7E3B9AA8-3AA2-4352-A86C-AF9E01EAC0FA}"/>
                </a:ext>
              </a:extLst>
            </p:cNvPr>
            <p:cNvGrpSpPr/>
            <p:nvPr/>
          </p:nvGrpSpPr>
          <p:grpSpPr>
            <a:xfrm>
              <a:off x="389317" y="5535371"/>
              <a:ext cx="4754687" cy="1159661"/>
              <a:chOff x="389317" y="5535371"/>
              <a:chExt cx="4754687" cy="1159661"/>
            </a:xfrm>
          </p:grpSpPr>
          <p:sp>
            <p:nvSpPr>
              <p:cNvPr id="66" name="사각형: 둥근 모서리 65">
                <a:extLst>
                  <a:ext uri="{FF2B5EF4-FFF2-40B4-BE49-F238E27FC236}">
                    <a16:creationId xmlns:a16="http://schemas.microsoft.com/office/drawing/2014/main" id="{439F47F2-6BF4-4252-976B-4635684400B5}"/>
                  </a:ext>
                </a:extLst>
              </p:cNvPr>
              <p:cNvSpPr/>
              <p:nvPr/>
            </p:nvSpPr>
            <p:spPr>
              <a:xfrm>
                <a:off x="389317" y="5535371"/>
                <a:ext cx="4754687" cy="1159661"/>
              </a:xfrm>
              <a:prstGeom prst="roundRect">
                <a:avLst>
                  <a:gd name="adj" fmla="val 8345"/>
                </a:avLst>
              </a:prstGeom>
              <a:solidFill>
                <a:srgbClr val="FBFBFB"/>
              </a:solidFill>
              <a:ln>
                <a:noFill/>
              </a:ln>
              <a:effectLst>
                <a:outerShdw blurRad="127000" algn="ctr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0ED49832-BFF2-4E01-94B1-B7D5A4D69DA0}"/>
                  </a:ext>
                </a:extLst>
              </p:cNvPr>
              <p:cNvSpPr txBox="1"/>
              <p:nvPr/>
            </p:nvSpPr>
            <p:spPr>
              <a:xfrm>
                <a:off x="845244" y="6051058"/>
                <a:ext cx="3889651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ko-KR" altLang="en-US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210 디딤고딕" panose="020B0600000101010101" charset="-127"/>
                    <a:ea typeface="210 디딤고딕" panose="020B0600000101010101" charset="-127"/>
                  </a:rPr>
                  <a:t>산업 생태계 맞춤형 산학협력</a:t>
                </a:r>
                <a:endParaRPr lang="en-US" altLang="ko-KR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210 디딤고딕" panose="020B0600000101010101" charset="-127"/>
                  <a:ea typeface="210 디딤고딕" panose="020B0600000101010101" charset="-127"/>
                </a:endParaRPr>
              </a:p>
              <a:p>
                <a:pPr algn="ctr"/>
                <a:r>
                  <a:rPr lang="ko-KR" altLang="en-US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210 디딤고딕" panose="020B0600000101010101" charset="-127"/>
                    <a:ea typeface="210 디딤고딕" panose="020B0600000101010101" charset="-127"/>
                  </a:rPr>
                  <a:t>인재양성 체계 고도화</a:t>
                </a:r>
              </a:p>
            </p:txBody>
          </p:sp>
          <p:sp>
            <p:nvSpPr>
              <p:cNvPr id="71" name="사각형: 둥근 모서리 70">
                <a:extLst>
                  <a:ext uri="{FF2B5EF4-FFF2-40B4-BE49-F238E27FC236}">
                    <a16:creationId xmlns:a16="http://schemas.microsoft.com/office/drawing/2014/main" id="{3D2D00F8-B1E4-49E1-9357-F0965FE73DA6}"/>
                  </a:ext>
                </a:extLst>
              </p:cNvPr>
              <p:cNvSpPr/>
              <p:nvPr/>
            </p:nvSpPr>
            <p:spPr>
              <a:xfrm>
                <a:off x="1535320" y="5594818"/>
                <a:ext cx="2462675" cy="36510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66C3D2"/>
                  </a:gs>
                  <a:gs pos="100000">
                    <a:srgbClr val="006DBF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1EC2FA40-56B1-43D2-A19B-AF3A1753F978}"/>
                  </a:ext>
                </a:extLst>
              </p:cNvPr>
              <p:cNvSpPr txBox="1"/>
              <p:nvPr/>
            </p:nvSpPr>
            <p:spPr>
              <a:xfrm>
                <a:off x="1921966" y="5669436"/>
                <a:ext cx="1689382" cy="276999"/>
              </a:xfrm>
              <a:prstGeom prst="rect">
                <a:avLst/>
              </a:prstGeom>
              <a:noFill/>
            </p:spPr>
            <p:txBody>
              <a:bodyPr wrap="square" tIns="0" bIns="0" rtlCol="0">
                <a:spAutoFit/>
              </a:bodyPr>
              <a:lstStyle/>
              <a:p>
                <a:pPr algn="ctr"/>
                <a:r>
                  <a:rPr lang="ko-KR" altLang="en-US" dirty="0">
                    <a:solidFill>
                      <a:schemeClr val="bg1"/>
                    </a:solidFill>
                    <a:latin typeface="210 디딤고딕" panose="020B0600000101010101" charset="-127"/>
                    <a:ea typeface="210 디딤고딕" panose="020B0600000101010101" charset="-127"/>
                  </a:rPr>
                  <a:t>추진전략</a:t>
                </a:r>
                <a:r>
                  <a:rPr lang="en-US" altLang="ko-KR" dirty="0">
                    <a:solidFill>
                      <a:schemeClr val="bg1"/>
                    </a:solidFill>
                    <a:latin typeface="210 디딤고딕" panose="020B0600000101010101" charset="-127"/>
                    <a:ea typeface="210 디딤고딕" panose="020B0600000101010101" charset="-127"/>
                  </a:rPr>
                  <a:t>1</a:t>
                </a:r>
                <a:endParaRPr lang="ko-KR" altLang="en-US" dirty="0">
                  <a:solidFill>
                    <a:schemeClr val="bg1"/>
                  </a:solidFill>
                  <a:latin typeface="210 디딤고딕" panose="020B0600000101010101" charset="-127"/>
                  <a:ea typeface="210 디딤고딕" panose="020B0600000101010101" charset="-127"/>
                </a:endParaRPr>
              </a:p>
            </p:txBody>
          </p:sp>
        </p:grpSp>
        <p:grpSp>
          <p:nvGrpSpPr>
            <p:cNvPr id="150" name="그룹 149">
              <a:extLst>
                <a:ext uri="{FF2B5EF4-FFF2-40B4-BE49-F238E27FC236}">
                  <a16:creationId xmlns:a16="http://schemas.microsoft.com/office/drawing/2014/main" id="{AF55C200-8931-4643-8DA6-4911FBBE0958}"/>
                </a:ext>
              </a:extLst>
            </p:cNvPr>
            <p:cNvGrpSpPr/>
            <p:nvPr/>
          </p:nvGrpSpPr>
          <p:grpSpPr>
            <a:xfrm>
              <a:off x="389313" y="6996882"/>
              <a:ext cx="4754687" cy="1159661"/>
              <a:chOff x="389313" y="6990476"/>
              <a:chExt cx="4754687" cy="1159661"/>
            </a:xfrm>
          </p:grpSpPr>
          <p:sp>
            <p:nvSpPr>
              <p:cNvPr id="140" name="사각형: 둥근 모서리 139">
                <a:extLst>
                  <a:ext uri="{FF2B5EF4-FFF2-40B4-BE49-F238E27FC236}">
                    <a16:creationId xmlns:a16="http://schemas.microsoft.com/office/drawing/2014/main" id="{2C7DF302-8E7E-4A4F-8811-72C9B4112F2A}"/>
                  </a:ext>
                </a:extLst>
              </p:cNvPr>
              <p:cNvSpPr/>
              <p:nvPr/>
            </p:nvSpPr>
            <p:spPr>
              <a:xfrm>
                <a:off x="389313" y="6990476"/>
                <a:ext cx="4754687" cy="1159661"/>
              </a:xfrm>
              <a:prstGeom prst="roundRect">
                <a:avLst>
                  <a:gd name="adj" fmla="val 8345"/>
                </a:avLst>
              </a:prstGeom>
              <a:solidFill>
                <a:srgbClr val="FBFBFB"/>
              </a:solidFill>
              <a:ln>
                <a:noFill/>
              </a:ln>
              <a:effectLst>
                <a:outerShdw blurRad="127000" algn="ctr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19494E6C-E790-4A55-820B-9EFA32233574}"/>
                  </a:ext>
                </a:extLst>
              </p:cNvPr>
              <p:cNvSpPr txBox="1"/>
              <p:nvPr/>
            </p:nvSpPr>
            <p:spPr>
              <a:xfrm>
                <a:off x="821826" y="7609229"/>
                <a:ext cx="3889651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ko-KR" altLang="en-US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210 디딤고딕" panose="020B0600000101010101" charset="-127"/>
                    <a:ea typeface="210 디딤고딕" panose="020B0600000101010101" charset="-127"/>
                  </a:rPr>
                  <a:t>실무 중심의 교육기반 강화</a:t>
                </a:r>
              </a:p>
            </p:txBody>
          </p:sp>
          <p:sp>
            <p:nvSpPr>
              <p:cNvPr id="73" name="사각형: 둥근 모서리 72">
                <a:extLst>
                  <a:ext uri="{FF2B5EF4-FFF2-40B4-BE49-F238E27FC236}">
                    <a16:creationId xmlns:a16="http://schemas.microsoft.com/office/drawing/2014/main" id="{4B1649C8-E1DA-42F2-9FC0-4795CB3BCFD1}"/>
                  </a:ext>
                </a:extLst>
              </p:cNvPr>
              <p:cNvSpPr/>
              <p:nvPr/>
            </p:nvSpPr>
            <p:spPr>
              <a:xfrm>
                <a:off x="1535316" y="7064312"/>
                <a:ext cx="2462674" cy="363600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006DBF"/>
                  </a:gs>
                  <a:gs pos="100000">
                    <a:srgbClr val="00195B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44" name="TextBox 143">
                <a:extLst>
                  <a:ext uri="{FF2B5EF4-FFF2-40B4-BE49-F238E27FC236}">
                    <a16:creationId xmlns:a16="http://schemas.microsoft.com/office/drawing/2014/main" id="{6B79FCAD-C214-4A50-94DD-D5225212360D}"/>
                  </a:ext>
                </a:extLst>
              </p:cNvPr>
              <p:cNvSpPr txBox="1"/>
              <p:nvPr/>
            </p:nvSpPr>
            <p:spPr>
              <a:xfrm>
                <a:off x="1921961" y="7107612"/>
                <a:ext cx="1689382" cy="276999"/>
              </a:xfrm>
              <a:prstGeom prst="rect">
                <a:avLst/>
              </a:prstGeom>
              <a:noFill/>
            </p:spPr>
            <p:txBody>
              <a:bodyPr wrap="square" tIns="0" bIns="0" rtlCol="0">
                <a:spAutoFit/>
              </a:bodyPr>
              <a:lstStyle/>
              <a:p>
                <a:pPr algn="ctr"/>
                <a:r>
                  <a:rPr lang="ko-KR" altLang="en-US" dirty="0">
                    <a:solidFill>
                      <a:schemeClr val="bg1"/>
                    </a:solidFill>
                    <a:latin typeface="210 디딤고딕" panose="020B0600000101010101" charset="-127"/>
                    <a:ea typeface="210 디딤고딕" panose="020B0600000101010101" charset="-127"/>
                  </a:rPr>
                  <a:t>추진전략</a:t>
                </a:r>
                <a:r>
                  <a:rPr lang="en-US" altLang="ko-KR" dirty="0">
                    <a:solidFill>
                      <a:schemeClr val="bg1"/>
                    </a:solidFill>
                    <a:latin typeface="210 디딤고딕" panose="020B0600000101010101" charset="-127"/>
                    <a:ea typeface="210 디딤고딕" panose="020B0600000101010101" charset="-127"/>
                  </a:rPr>
                  <a:t>2</a:t>
                </a:r>
                <a:endParaRPr lang="ko-KR" altLang="en-US" dirty="0">
                  <a:solidFill>
                    <a:schemeClr val="bg1"/>
                  </a:solidFill>
                  <a:latin typeface="210 디딤고딕" panose="020B0600000101010101" charset="-127"/>
                  <a:ea typeface="210 디딤고딕" panose="020B0600000101010101" charset="-127"/>
                </a:endParaRPr>
              </a:p>
            </p:txBody>
          </p:sp>
        </p:grpSp>
        <p:grpSp>
          <p:nvGrpSpPr>
            <p:cNvPr id="151" name="그룹 150">
              <a:extLst>
                <a:ext uri="{FF2B5EF4-FFF2-40B4-BE49-F238E27FC236}">
                  <a16:creationId xmlns:a16="http://schemas.microsoft.com/office/drawing/2014/main" id="{445570FF-561F-492E-8455-51D8B6A612E2}"/>
                </a:ext>
              </a:extLst>
            </p:cNvPr>
            <p:cNvGrpSpPr/>
            <p:nvPr/>
          </p:nvGrpSpPr>
          <p:grpSpPr>
            <a:xfrm>
              <a:off x="389150" y="8458392"/>
              <a:ext cx="4754687" cy="1159661"/>
              <a:chOff x="389150" y="8458392"/>
              <a:chExt cx="4754687" cy="1159661"/>
            </a:xfrm>
          </p:grpSpPr>
          <p:sp>
            <p:nvSpPr>
              <p:cNvPr id="146" name="사각형: 둥근 모서리 145">
                <a:extLst>
                  <a:ext uri="{FF2B5EF4-FFF2-40B4-BE49-F238E27FC236}">
                    <a16:creationId xmlns:a16="http://schemas.microsoft.com/office/drawing/2014/main" id="{6DB424CE-0CA6-466A-BD51-D32E2825F34C}"/>
                  </a:ext>
                </a:extLst>
              </p:cNvPr>
              <p:cNvSpPr/>
              <p:nvPr/>
            </p:nvSpPr>
            <p:spPr>
              <a:xfrm>
                <a:off x="389150" y="8458392"/>
                <a:ext cx="4754687" cy="1159661"/>
              </a:xfrm>
              <a:prstGeom prst="roundRect">
                <a:avLst>
                  <a:gd name="adj" fmla="val 8345"/>
                </a:avLst>
              </a:prstGeom>
              <a:solidFill>
                <a:srgbClr val="FBFBFB"/>
              </a:solidFill>
              <a:ln>
                <a:noFill/>
              </a:ln>
              <a:effectLst>
                <a:outerShdw blurRad="127000" algn="ctr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47" name="TextBox 146">
                <a:extLst>
                  <a:ext uri="{FF2B5EF4-FFF2-40B4-BE49-F238E27FC236}">
                    <a16:creationId xmlns:a16="http://schemas.microsoft.com/office/drawing/2014/main" id="{F15EC8C9-35B5-49AC-8E79-3D95D195E4BE}"/>
                  </a:ext>
                </a:extLst>
              </p:cNvPr>
              <p:cNvSpPr txBox="1"/>
              <p:nvPr/>
            </p:nvSpPr>
            <p:spPr>
              <a:xfrm>
                <a:off x="821667" y="9052772"/>
                <a:ext cx="3889651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ko-KR" altLang="en-US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210 디딤고딕" panose="020B0600000101010101" charset="-127"/>
                    <a:ea typeface="210 디딤고딕" panose="020B0600000101010101" charset="-127"/>
                  </a:rPr>
                  <a:t>수요연계형 네트워크 강화</a:t>
                </a:r>
                <a:endParaRPr lang="en-US" altLang="ko-KR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210 디딤고딕" panose="020B0600000101010101" charset="-127"/>
                  <a:ea typeface="210 디딤고딕" panose="020B0600000101010101" charset="-127"/>
                </a:endParaRPr>
              </a:p>
            </p:txBody>
          </p:sp>
          <p:sp>
            <p:nvSpPr>
              <p:cNvPr id="75" name="사각형: 둥근 모서리 74">
                <a:extLst>
                  <a:ext uri="{FF2B5EF4-FFF2-40B4-BE49-F238E27FC236}">
                    <a16:creationId xmlns:a16="http://schemas.microsoft.com/office/drawing/2014/main" id="{A86C8977-571B-4BA9-837A-AF072860F10A}"/>
                  </a:ext>
                </a:extLst>
              </p:cNvPr>
              <p:cNvSpPr/>
              <p:nvPr/>
            </p:nvSpPr>
            <p:spPr>
              <a:xfrm>
                <a:off x="1535590" y="8534436"/>
                <a:ext cx="2462400" cy="363600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00195B"/>
                  </a:gs>
                  <a:gs pos="100000">
                    <a:schemeClr val="accent5">
                      <a:lumMod val="50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 dirty="0"/>
              </a:p>
            </p:txBody>
          </p:sp>
          <p:sp>
            <p:nvSpPr>
              <p:cNvPr id="149" name="TextBox 148">
                <a:extLst>
                  <a:ext uri="{FF2B5EF4-FFF2-40B4-BE49-F238E27FC236}">
                    <a16:creationId xmlns:a16="http://schemas.microsoft.com/office/drawing/2014/main" id="{EBA05168-3D31-4616-A1BB-646C43AB3006}"/>
                  </a:ext>
                </a:extLst>
              </p:cNvPr>
              <p:cNvSpPr txBox="1"/>
              <p:nvPr/>
            </p:nvSpPr>
            <p:spPr>
              <a:xfrm>
                <a:off x="1921961" y="8577736"/>
                <a:ext cx="1689382" cy="276999"/>
              </a:xfrm>
              <a:prstGeom prst="rect">
                <a:avLst/>
              </a:prstGeom>
              <a:noFill/>
            </p:spPr>
            <p:txBody>
              <a:bodyPr wrap="square" tIns="0" bIns="0" rtlCol="0">
                <a:spAutoFit/>
              </a:bodyPr>
              <a:lstStyle/>
              <a:p>
                <a:pPr algn="ctr"/>
                <a:r>
                  <a:rPr lang="ko-KR" altLang="en-US" dirty="0">
                    <a:solidFill>
                      <a:schemeClr val="bg1"/>
                    </a:solidFill>
                    <a:latin typeface="210 디딤고딕" panose="020B0600000101010101" charset="-127"/>
                    <a:ea typeface="210 디딤고딕" panose="020B0600000101010101" charset="-127"/>
                  </a:rPr>
                  <a:t>추진전략</a:t>
                </a:r>
                <a:r>
                  <a:rPr lang="en-US" altLang="ko-KR" dirty="0">
                    <a:solidFill>
                      <a:schemeClr val="bg1"/>
                    </a:solidFill>
                    <a:latin typeface="210 디딤고딕" panose="020B0600000101010101" charset="-127"/>
                    <a:ea typeface="210 디딤고딕" panose="020B0600000101010101" charset="-127"/>
                  </a:rPr>
                  <a:t>3</a:t>
                </a:r>
                <a:endParaRPr lang="ko-KR" altLang="en-US" dirty="0">
                  <a:solidFill>
                    <a:schemeClr val="bg1"/>
                  </a:solidFill>
                  <a:latin typeface="210 디딤고딕" panose="020B0600000101010101" charset="-127"/>
                  <a:ea typeface="210 디딤고딕" panose="020B0600000101010101" charset="-127"/>
                </a:endParaRPr>
              </a:p>
            </p:txBody>
          </p:sp>
        </p:grpSp>
      </p:grpSp>
      <p:sp>
        <p:nvSpPr>
          <p:cNvPr id="152" name="TextBox 18">
            <a:extLst>
              <a:ext uri="{FF2B5EF4-FFF2-40B4-BE49-F238E27FC236}">
                <a16:creationId xmlns:a16="http://schemas.microsoft.com/office/drawing/2014/main" id="{47116288-85EB-4839-81F8-38BEDCF1AB05}"/>
              </a:ext>
            </a:extLst>
          </p:cNvPr>
          <p:cNvSpPr txBox="1"/>
          <p:nvPr/>
        </p:nvSpPr>
        <p:spPr>
          <a:xfrm>
            <a:off x="1028700" y="668613"/>
            <a:ext cx="5295900" cy="3847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213"/>
              </a:lnSpc>
              <a:spcBef>
                <a:spcPct val="0"/>
              </a:spcBef>
            </a:pPr>
            <a:r>
              <a:rPr lang="en-US" sz="21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Semiconductor Specialization University</a:t>
            </a:r>
          </a:p>
        </p:txBody>
      </p:sp>
      <p:grpSp>
        <p:nvGrpSpPr>
          <p:cNvPr id="110" name="그룹 109">
            <a:extLst>
              <a:ext uri="{FF2B5EF4-FFF2-40B4-BE49-F238E27FC236}">
                <a16:creationId xmlns:a16="http://schemas.microsoft.com/office/drawing/2014/main" id="{782B319C-589E-4E52-BAB5-701A077D761A}"/>
              </a:ext>
            </a:extLst>
          </p:cNvPr>
          <p:cNvGrpSpPr/>
          <p:nvPr/>
        </p:nvGrpSpPr>
        <p:grpSpPr>
          <a:xfrm>
            <a:off x="2409145" y="2793358"/>
            <a:ext cx="13469508" cy="806337"/>
            <a:chOff x="2409145" y="2930829"/>
            <a:chExt cx="13469508" cy="806337"/>
          </a:xfrm>
        </p:grpSpPr>
        <p:sp>
          <p:nvSpPr>
            <p:cNvPr id="54" name="사각형: 둥근 모서리 53">
              <a:extLst>
                <a:ext uri="{FF2B5EF4-FFF2-40B4-BE49-F238E27FC236}">
                  <a16:creationId xmlns:a16="http://schemas.microsoft.com/office/drawing/2014/main" id="{8966CB66-CCEF-4A67-8E43-E563BB1A51FB}"/>
                </a:ext>
              </a:extLst>
            </p:cNvPr>
            <p:cNvSpPr/>
            <p:nvPr/>
          </p:nvSpPr>
          <p:spPr>
            <a:xfrm>
              <a:off x="2409145" y="2930829"/>
              <a:ext cx="13469508" cy="806337"/>
            </a:xfrm>
            <a:prstGeom prst="roundRect">
              <a:avLst>
                <a:gd name="adj" fmla="val 8345"/>
              </a:avLst>
            </a:prstGeom>
            <a:solidFill>
              <a:schemeClr val="bg1"/>
            </a:solidFill>
            <a:ln w="12700">
              <a:noFill/>
            </a:ln>
            <a:effectLst>
              <a:outerShdw blurRad="127000" algn="c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109" name="그룹 108">
              <a:extLst>
                <a:ext uri="{FF2B5EF4-FFF2-40B4-BE49-F238E27FC236}">
                  <a16:creationId xmlns:a16="http://schemas.microsoft.com/office/drawing/2014/main" id="{FDF9C91E-00F1-4C80-B098-E5726189883D}"/>
                </a:ext>
              </a:extLst>
            </p:cNvPr>
            <p:cNvGrpSpPr/>
            <p:nvPr/>
          </p:nvGrpSpPr>
          <p:grpSpPr>
            <a:xfrm>
              <a:off x="3055211" y="3074669"/>
              <a:ext cx="1732262" cy="470063"/>
              <a:chOff x="3415650" y="3021333"/>
              <a:chExt cx="1732262" cy="470063"/>
            </a:xfrm>
          </p:grpSpPr>
          <p:sp>
            <p:nvSpPr>
              <p:cNvPr id="55" name="사각형: 둥근 모서리 54">
                <a:extLst>
                  <a:ext uri="{FF2B5EF4-FFF2-40B4-BE49-F238E27FC236}">
                    <a16:creationId xmlns:a16="http://schemas.microsoft.com/office/drawing/2014/main" id="{DBF67AD9-C615-4A4E-981C-83B706A6157C}"/>
                  </a:ext>
                </a:extLst>
              </p:cNvPr>
              <p:cNvSpPr/>
              <p:nvPr/>
            </p:nvSpPr>
            <p:spPr>
              <a:xfrm>
                <a:off x="3415650" y="3021333"/>
                <a:ext cx="1732262" cy="470063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006DBF"/>
                  </a:gs>
                  <a:gs pos="100000">
                    <a:srgbClr val="0C84B4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 dirty="0"/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C357C411-3813-4962-8791-06889AEECE92}"/>
                  </a:ext>
                </a:extLst>
              </p:cNvPr>
              <p:cNvSpPr txBox="1"/>
              <p:nvPr/>
            </p:nvSpPr>
            <p:spPr>
              <a:xfrm>
                <a:off x="3719174" y="3075455"/>
                <a:ext cx="1098029" cy="369332"/>
              </a:xfrm>
              <a:prstGeom prst="rect">
                <a:avLst/>
              </a:prstGeom>
              <a:noFill/>
            </p:spPr>
            <p:txBody>
              <a:bodyPr wrap="square" tIns="0" bIns="0" rtlCol="0">
                <a:spAutoFit/>
              </a:bodyPr>
              <a:lstStyle/>
              <a:p>
                <a:pPr algn="ctr"/>
                <a:r>
                  <a:rPr lang="ko-KR" altLang="en-US" sz="2400" b="1" dirty="0">
                    <a:solidFill>
                      <a:schemeClr val="bg1"/>
                    </a:solidFill>
                    <a:latin typeface="210 디딤고딕" panose="020B0600000101010101" charset="-127"/>
                    <a:ea typeface="210 디딤고딕" panose="020B0600000101010101" charset="-127"/>
                  </a:rPr>
                  <a:t>비  전</a:t>
                </a:r>
              </a:p>
            </p:txBody>
          </p:sp>
        </p:grp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35C7EDA7-DDE6-4ACA-BE45-EB65FDAE657B}"/>
                </a:ext>
              </a:extLst>
            </p:cNvPr>
            <p:cNvSpPr txBox="1"/>
            <p:nvPr/>
          </p:nvSpPr>
          <p:spPr>
            <a:xfrm>
              <a:off x="5239431" y="3059818"/>
              <a:ext cx="2011977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ko-KR" altLang="en-US" sz="1600" dirty="0">
                  <a:solidFill>
                    <a:schemeClr val="tx2">
                      <a:lumMod val="75000"/>
                      <a:lumOff val="25000"/>
                    </a:schemeClr>
                  </a:solidFill>
                  <a:latin typeface="210 디딤고딕" panose="020B0600000101010101" charset="-127"/>
                  <a:ea typeface="210 디딤고딕" panose="020B0600000101010101" charset="-127"/>
                </a:rPr>
                <a:t>구미 첨단반도체 </a:t>
              </a:r>
              <a:endParaRPr lang="en-US" altLang="ko-KR" sz="1600" dirty="0">
                <a:solidFill>
                  <a:schemeClr val="tx2">
                    <a:lumMod val="75000"/>
                    <a:lumOff val="25000"/>
                  </a:schemeClr>
                </a:solidFill>
                <a:latin typeface="210 디딤고딕" panose="020B0600000101010101" charset="-127"/>
                <a:ea typeface="210 디딤고딕" panose="020B0600000101010101" charset="-127"/>
              </a:endParaRPr>
            </a:p>
            <a:p>
              <a:r>
                <a:rPr lang="ko-KR" altLang="en-US" sz="1600" dirty="0">
                  <a:solidFill>
                    <a:schemeClr val="tx2">
                      <a:lumMod val="75000"/>
                      <a:lumOff val="25000"/>
                    </a:schemeClr>
                  </a:solidFill>
                  <a:latin typeface="210 디딤고딕" panose="020B0600000101010101" charset="-127"/>
                  <a:ea typeface="210 디딤고딕" panose="020B0600000101010101" charset="-127"/>
                </a:rPr>
                <a:t>특화단지 연계를 통한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FBD65E9C-DEA9-41B0-9DB8-5DF84F6DC8E2}"/>
                </a:ext>
              </a:extLst>
            </p:cNvPr>
            <p:cNvSpPr txBox="1"/>
            <p:nvPr/>
          </p:nvSpPr>
          <p:spPr>
            <a:xfrm>
              <a:off x="7629596" y="3054725"/>
              <a:ext cx="6583686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ko-KR" altLang="en-US" sz="3200" b="1" dirty="0">
                  <a:latin typeface="210 디딤고딕" panose="020B0600000101010101" charset="-127"/>
                  <a:ea typeface="210 디딤고딕" panose="020B0600000101010101" charset="-127"/>
                </a:rPr>
                <a:t>산학일체형 소재</a:t>
              </a:r>
              <a:r>
                <a:rPr lang="en-US" altLang="ko-KR" sz="3200" b="1" dirty="0">
                  <a:latin typeface="210 디딤고딕" panose="020B0600000101010101" charset="-127"/>
                  <a:ea typeface="210 디딤고딕" panose="020B0600000101010101" charset="-127"/>
                </a:rPr>
                <a:t>·</a:t>
              </a:r>
              <a:r>
                <a:rPr lang="ko-KR" altLang="en-US" sz="3200" b="1" dirty="0">
                  <a:latin typeface="210 디딤고딕" panose="020B0600000101010101" charset="-127"/>
                  <a:ea typeface="210 디딤고딕" panose="020B0600000101010101" charset="-127"/>
                </a:rPr>
                <a:t>부품 </a:t>
              </a:r>
              <a:r>
                <a:rPr lang="en-US" altLang="ko-KR" sz="3200" b="1" dirty="0">
                  <a:latin typeface="210 디딤고딕" panose="020B0600000101010101" charset="-127"/>
                  <a:ea typeface="210 디딤고딕" panose="020B0600000101010101" charset="-127"/>
                </a:rPr>
                <a:t>HR-VC* </a:t>
              </a:r>
              <a:r>
                <a:rPr lang="ko-KR" altLang="en-US" sz="3200" b="1" dirty="0">
                  <a:latin typeface="210 디딤고딕" panose="020B0600000101010101" charset="-127"/>
                  <a:ea typeface="210 디딤고딕" panose="020B0600000101010101" charset="-127"/>
                </a:rPr>
                <a:t>구축</a:t>
              </a:r>
            </a:p>
          </p:txBody>
        </p:sp>
      </p:grpSp>
      <p:sp>
        <p:nvSpPr>
          <p:cNvPr id="61" name="이등변 삼각형 60">
            <a:extLst>
              <a:ext uri="{FF2B5EF4-FFF2-40B4-BE49-F238E27FC236}">
                <a16:creationId xmlns:a16="http://schemas.microsoft.com/office/drawing/2014/main" id="{D665043D-5464-492D-869C-02B169C2FDD3}"/>
              </a:ext>
            </a:extLst>
          </p:cNvPr>
          <p:cNvSpPr/>
          <p:nvPr/>
        </p:nvSpPr>
        <p:spPr>
          <a:xfrm>
            <a:off x="8602111" y="3582616"/>
            <a:ext cx="1083575" cy="283184"/>
          </a:xfrm>
          <a:prstGeom prst="triangle">
            <a:avLst/>
          </a:prstGeom>
          <a:gradFill>
            <a:gsLst>
              <a:gs pos="0">
                <a:srgbClr val="FFC000"/>
              </a:gs>
              <a:gs pos="100000">
                <a:srgbClr val="FFC000">
                  <a:alpha val="45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155" name="그룹 154">
            <a:extLst>
              <a:ext uri="{FF2B5EF4-FFF2-40B4-BE49-F238E27FC236}">
                <a16:creationId xmlns:a16="http://schemas.microsoft.com/office/drawing/2014/main" id="{42DF543B-96DC-450C-9E5A-FBCDB8337529}"/>
              </a:ext>
            </a:extLst>
          </p:cNvPr>
          <p:cNvGrpSpPr/>
          <p:nvPr/>
        </p:nvGrpSpPr>
        <p:grpSpPr>
          <a:xfrm>
            <a:off x="2410708" y="3994975"/>
            <a:ext cx="13469508" cy="1086493"/>
            <a:chOff x="2409145" y="4173864"/>
            <a:chExt cx="13469508" cy="1086493"/>
          </a:xfrm>
        </p:grpSpPr>
        <p:grpSp>
          <p:nvGrpSpPr>
            <p:cNvPr id="111" name="그룹 110">
              <a:extLst>
                <a:ext uri="{FF2B5EF4-FFF2-40B4-BE49-F238E27FC236}">
                  <a16:creationId xmlns:a16="http://schemas.microsoft.com/office/drawing/2014/main" id="{7CD12704-830C-4085-92CB-6013150F7E9D}"/>
                </a:ext>
              </a:extLst>
            </p:cNvPr>
            <p:cNvGrpSpPr/>
            <p:nvPr/>
          </p:nvGrpSpPr>
          <p:grpSpPr>
            <a:xfrm>
              <a:off x="2409145" y="4173864"/>
              <a:ext cx="13469508" cy="806337"/>
              <a:chOff x="2409145" y="2930829"/>
              <a:chExt cx="13469508" cy="806337"/>
            </a:xfrm>
          </p:grpSpPr>
          <p:sp>
            <p:nvSpPr>
              <p:cNvPr id="112" name="사각형: 둥근 모서리 111">
                <a:extLst>
                  <a:ext uri="{FF2B5EF4-FFF2-40B4-BE49-F238E27FC236}">
                    <a16:creationId xmlns:a16="http://schemas.microsoft.com/office/drawing/2014/main" id="{8E1D8DC7-B93A-41C8-9E1F-E94F9DCF7FA7}"/>
                  </a:ext>
                </a:extLst>
              </p:cNvPr>
              <p:cNvSpPr/>
              <p:nvPr/>
            </p:nvSpPr>
            <p:spPr>
              <a:xfrm>
                <a:off x="2409145" y="2930829"/>
                <a:ext cx="13469508" cy="806337"/>
              </a:xfrm>
              <a:prstGeom prst="roundRect">
                <a:avLst>
                  <a:gd name="adj" fmla="val 8345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outerShdw blurRad="127000" algn="ctr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grpSp>
            <p:nvGrpSpPr>
              <p:cNvPr id="113" name="그룹 112">
                <a:extLst>
                  <a:ext uri="{FF2B5EF4-FFF2-40B4-BE49-F238E27FC236}">
                    <a16:creationId xmlns:a16="http://schemas.microsoft.com/office/drawing/2014/main" id="{EB395162-78A6-48E9-A5E2-65826F0253C3}"/>
                  </a:ext>
                </a:extLst>
              </p:cNvPr>
              <p:cNvGrpSpPr/>
              <p:nvPr/>
            </p:nvGrpSpPr>
            <p:grpSpPr>
              <a:xfrm>
                <a:off x="3055211" y="3074669"/>
                <a:ext cx="1732262" cy="470063"/>
                <a:chOff x="3415650" y="3021333"/>
                <a:chExt cx="1732262" cy="470063"/>
              </a:xfrm>
            </p:grpSpPr>
            <p:sp>
              <p:nvSpPr>
                <p:cNvPr id="116" name="사각형: 둥근 모서리 115">
                  <a:extLst>
                    <a:ext uri="{FF2B5EF4-FFF2-40B4-BE49-F238E27FC236}">
                      <a16:creationId xmlns:a16="http://schemas.microsoft.com/office/drawing/2014/main" id="{CA0C1741-5EAE-4980-A56A-546105C1811C}"/>
                    </a:ext>
                  </a:extLst>
                </p:cNvPr>
                <p:cNvSpPr/>
                <p:nvPr/>
              </p:nvSpPr>
              <p:spPr>
                <a:xfrm>
                  <a:off x="3415650" y="3021333"/>
                  <a:ext cx="1732262" cy="470063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0">
                      <a:srgbClr val="006DBF"/>
                    </a:gs>
                    <a:gs pos="100000">
                      <a:srgbClr val="0C84B4"/>
                    </a:gs>
                  </a:gsLst>
                  <a:lin ang="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000" dirty="0"/>
                </a:p>
              </p:txBody>
            </p:sp>
            <p:sp>
              <p:nvSpPr>
                <p:cNvPr id="117" name="TextBox 116">
                  <a:extLst>
                    <a:ext uri="{FF2B5EF4-FFF2-40B4-BE49-F238E27FC236}">
                      <a16:creationId xmlns:a16="http://schemas.microsoft.com/office/drawing/2014/main" id="{E733A6BC-11D5-4F4F-BA74-115FF025064C}"/>
                    </a:ext>
                  </a:extLst>
                </p:cNvPr>
                <p:cNvSpPr txBox="1"/>
                <p:nvPr/>
              </p:nvSpPr>
              <p:spPr>
                <a:xfrm>
                  <a:off x="3719174" y="3075455"/>
                  <a:ext cx="1098029" cy="369332"/>
                </a:xfrm>
                <a:prstGeom prst="rect">
                  <a:avLst/>
                </a:prstGeom>
                <a:noFill/>
              </p:spPr>
              <p:txBody>
                <a:bodyPr wrap="square" tIns="0" bIns="0" rtlCol="0">
                  <a:spAutoFit/>
                </a:bodyPr>
                <a:lstStyle/>
                <a:p>
                  <a:pPr algn="ctr"/>
                  <a:r>
                    <a:rPr lang="ko-KR" altLang="en-US" sz="2400" b="1" dirty="0">
                      <a:solidFill>
                        <a:schemeClr val="bg1"/>
                      </a:solidFill>
                      <a:latin typeface="210 디딤고딕" panose="020B0600000101010101" charset="-127"/>
                      <a:ea typeface="210 디딤고딕" panose="020B0600000101010101" charset="-127"/>
                    </a:rPr>
                    <a:t>목  표</a:t>
                  </a:r>
                </a:p>
              </p:txBody>
            </p:sp>
          </p:grpSp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7A5C561C-27DA-483F-833B-99E6A4323055}"/>
                  </a:ext>
                </a:extLst>
              </p:cNvPr>
              <p:cNvSpPr txBox="1"/>
              <p:nvPr/>
            </p:nvSpPr>
            <p:spPr>
              <a:xfrm>
                <a:off x="5239431" y="3059818"/>
                <a:ext cx="2011977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ko-KR" altLang="en-US" sz="1600" dirty="0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210 디딤고딕" panose="020B0600000101010101" charset="-127"/>
                    <a:ea typeface="210 디딤고딕" panose="020B0600000101010101" charset="-127"/>
                  </a:rPr>
                  <a:t>특화산업 수요 맞춤형</a:t>
                </a:r>
                <a:endParaRPr lang="en-US" altLang="ko-KR" sz="1600" dirty="0">
                  <a:solidFill>
                    <a:schemeClr val="tx2">
                      <a:lumMod val="75000"/>
                      <a:lumOff val="25000"/>
                    </a:schemeClr>
                  </a:solidFill>
                  <a:latin typeface="210 디딤고딕" panose="020B0600000101010101" charset="-127"/>
                  <a:ea typeface="210 디딤고딕" panose="020B0600000101010101" charset="-127"/>
                </a:endParaRPr>
              </a:p>
              <a:p>
                <a:r>
                  <a:rPr lang="ko-KR" altLang="en-US" sz="1600" dirty="0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210 디딤고딕" panose="020B0600000101010101" charset="-127"/>
                    <a:ea typeface="210 디딤고딕" panose="020B0600000101010101" charset="-127"/>
                  </a:rPr>
                  <a:t>혁신 인재양성을 통한</a:t>
                </a:r>
              </a:p>
            </p:txBody>
          </p:sp>
          <p:sp>
            <p:nvSpPr>
              <p:cNvPr id="115" name="TextBox 114">
                <a:extLst>
                  <a:ext uri="{FF2B5EF4-FFF2-40B4-BE49-F238E27FC236}">
                    <a16:creationId xmlns:a16="http://schemas.microsoft.com/office/drawing/2014/main" id="{82178ED1-4F1F-46F5-BEF5-AFD1F1AEFC70}"/>
                  </a:ext>
                </a:extLst>
              </p:cNvPr>
              <p:cNvSpPr txBox="1"/>
              <p:nvPr/>
            </p:nvSpPr>
            <p:spPr>
              <a:xfrm>
                <a:off x="7629596" y="3054725"/>
                <a:ext cx="6583686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ko-KR" altLang="en-US" sz="3200" b="1" dirty="0">
                    <a:latin typeface="210 디딤고딕" panose="020B0600000101010101" charset="-127"/>
                    <a:ea typeface="210 디딤고딕" panose="020B0600000101010101" charset="-127"/>
                  </a:rPr>
                  <a:t>지역 반도체 인력 </a:t>
                </a:r>
                <a:r>
                  <a:rPr lang="ko-KR" altLang="en-US" sz="3200" b="1" dirty="0" err="1">
                    <a:latin typeface="210 디딤고딕" panose="020B0600000101010101" charset="-127"/>
                    <a:ea typeface="210 디딤고딕" panose="020B0600000101010101" charset="-127"/>
                  </a:rPr>
                  <a:t>미스매칭</a:t>
                </a:r>
                <a:r>
                  <a:rPr lang="ko-KR" altLang="en-US" sz="3200" b="1" dirty="0">
                    <a:latin typeface="210 디딤고딕" panose="020B0600000101010101" charset="-127"/>
                    <a:ea typeface="210 디딤고딕" panose="020B0600000101010101" charset="-127"/>
                  </a:rPr>
                  <a:t> 극복</a:t>
                </a:r>
              </a:p>
            </p:txBody>
          </p:sp>
        </p:grpSp>
        <p:sp>
          <p:nvSpPr>
            <p:cNvPr id="153" name="이등변 삼각형 152">
              <a:extLst>
                <a:ext uri="{FF2B5EF4-FFF2-40B4-BE49-F238E27FC236}">
                  <a16:creationId xmlns:a16="http://schemas.microsoft.com/office/drawing/2014/main" id="{71990308-9440-44CD-B97A-84370936DCF2}"/>
                </a:ext>
              </a:extLst>
            </p:cNvPr>
            <p:cNvSpPr/>
            <p:nvPr/>
          </p:nvSpPr>
          <p:spPr>
            <a:xfrm>
              <a:off x="8602111" y="4977173"/>
              <a:ext cx="1083575" cy="283184"/>
            </a:xfrm>
            <a:prstGeom prst="triangle">
              <a:avLst/>
            </a:prstGeom>
            <a:gradFill>
              <a:gsLst>
                <a:gs pos="0">
                  <a:srgbClr val="FFC000"/>
                </a:gs>
                <a:gs pos="100000">
                  <a:srgbClr val="FFC000">
                    <a:alpha val="4500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ECB665E-C990-4964-9159-93772607EF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743892" y="8813315"/>
            <a:ext cx="2710668" cy="271066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1028700" y="1147265"/>
            <a:ext cx="16230600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7" name="Group 7"/>
          <p:cNvGrpSpPr/>
          <p:nvPr/>
        </p:nvGrpSpPr>
        <p:grpSpPr>
          <a:xfrm>
            <a:off x="-1339982" y="1428253"/>
            <a:ext cx="2679964" cy="2679964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43" name="그림 42">
            <a:extLst>
              <a:ext uri="{FF2B5EF4-FFF2-40B4-BE49-F238E27FC236}">
                <a16:creationId xmlns:a16="http://schemas.microsoft.com/office/drawing/2014/main" id="{7E1848F9-FA9C-47EA-A588-AA5ABC89D9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3176" y="641772"/>
            <a:ext cx="3690180" cy="453180"/>
          </a:xfrm>
          <a:prstGeom prst="rect">
            <a:avLst/>
          </a:prstGeom>
        </p:spPr>
      </p:pic>
      <p:sp>
        <p:nvSpPr>
          <p:cNvPr id="44" name="TextBox 10">
            <a:extLst>
              <a:ext uri="{FF2B5EF4-FFF2-40B4-BE49-F238E27FC236}">
                <a16:creationId xmlns:a16="http://schemas.microsoft.com/office/drawing/2014/main" id="{505DE1BF-D41C-4C94-A9E2-8A49E38F89EC}"/>
              </a:ext>
            </a:extLst>
          </p:cNvPr>
          <p:cNvSpPr txBox="1"/>
          <p:nvPr/>
        </p:nvSpPr>
        <p:spPr>
          <a:xfrm>
            <a:off x="4371839" y="1472774"/>
            <a:ext cx="9682231" cy="9105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7055"/>
              </a:lnSpc>
              <a:spcBef>
                <a:spcPct val="0"/>
              </a:spcBef>
            </a:pPr>
            <a:r>
              <a:rPr lang="ko-KR" altLang="en-US" sz="6000" u="none" strike="noStrike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반도체 </a:t>
            </a:r>
            <a:r>
              <a:rPr lang="en-US" altLang="ko-KR" sz="6000" u="none" strike="noStrike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8</a:t>
            </a:r>
            <a:r>
              <a:rPr lang="ko-KR" altLang="en-US" sz="6000" u="none" strike="noStrike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대 공정 보유장비</a:t>
            </a:r>
            <a:endParaRPr lang="en-US" sz="6000" u="none" strike="noStrike" dirty="0">
              <a:solidFill>
                <a:srgbClr val="19319D"/>
              </a:solidFill>
              <a:latin typeface="Black Han Sans"/>
              <a:ea typeface="Black Han Sans"/>
              <a:cs typeface="Black Han Sans"/>
              <a:sym typeface="Black Han Sans"/>
            </a:endParaRPr>
          </a:p>
        </p:txBody>
      </p:sp>
      <p:sp>
        <p:nvSpPr>
          <p:cNvPr id="137" name="TextBox 18">
            <a:extLst>
              <a:ext uri="{FF2B5EF4-FFF2-40B4-BE49-F238E27FC236}">
                <a16:creationId xmlns:a16="http://schemas.microsoft.com/office/drawing/2014/main" id="{EE844135-59E9-4770-B2DF-4A71582AB325}"/>
              </a:ext>
            </a:extLst>
          </p:cNvPr>
          <p:cNvSpPr txBox="1"/>
          <p:nvPr/>
        </p:nvSpPr>
        <p:spPr>
          <a:xfrm>
            <a:off x="1028700" y="668613"/>
            <a:ext cx="5295900" cy="3847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213"/>
              </a:lnSpc>
              <a:spcBef>
                <a:spcPct val="0"/>
              </a:spcBef>
            </a:pPr>
            <a:r>
              <a:rPr lang="en-US" sz="21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Semiconductor Specialization University</a:t>
            </a:r>
          </a:p>
        </p:txBody>
      </p:sp>
      <p:pic>
        <p:nvPicPr>
          <p:cNvPr id="59" name="그림 58">
            <a:extLst>
              <a:ext uri="{FF2B5EF4-FFF2-40B4-BE49-F238E27FC236}">
                <a16:creationId xmlns:a16="http://schemas.microsoft.com/office/drawing/2014/main" id="{5032BC4D-5519-470D-9016-90D676CFCB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3190"/>
          <a:stretch/>
        </p:blipFill>
        <p:spPr>
          <a:xfrm>
            <a:off x="958473" y="2381853"/>
            <a:ext cx="16371053" cy="7236534"/>
          </a:xfrm>
          <a:prstGeom prst="rect">
            <a:avLst/>
          </a:prstGeom>
        </p:spPr>
      </p:pic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893DDA9-709F-438B-BB09-4C0F52C09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908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Picture 35">
            <a:extLst>
              <a:ext uri="{FF2B5EF4-FFF2-40B4-BE49-F238E27FC236}">
                <a16:creationId xmlns:a16="http://schemas.microsoft.com/office/drawing/2014/main" id="{4E2D2E39-0650-431C-9A35-E54363ABE0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700000">
            <a:off x="8363444" y="5053495"/>
            <a:ext cx="1629433" cy="1629433"/>
          </a:xfrm>
          <a:prstGeom prst="rect">
            <a:avLst/>
          </a:prstGeom>
          <a:solidFill>
            <a:srgbClr val="FBFDFF"/>
          </a:solidFill>
        </p:spPr>
      </p:pic>
      <p:pic>
        <p:nvPicPr>
          <p:cNvPr id="135" name="Picture 17">
            <a:extLst>
              <a:ext uri="{FF2B5EF4-FFF2-40B4-BE49-F238E27FC236}">
                <a16:creationId xmlns:a16="http://schemas.microsoft.com/office/drawing/2014/main" id="{7559CDED-3F2E-4A50-B5E7-533538D378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8639" y="5587000"/>
            <a:ext cx="5914507" cy="1898895"/>
          </a:xfrm>
          <a:prstGeom prst="rect">
            <a:avLst/>
          </a:prstGeom>
        </p:spPr>
      </p:pic>
      <p:pic>
        <p:nvPicPr>
          <p:cNvPr id="61" name="Picture 31">
            <a:extLst>
              <a:ext uri="{FF2B5EF4-FFF2-40B4-BE49-F238E27FC236}">
                <a16:creationId xmlns:a16="http://schemas.microsoft.com/office/drawing/2014/main" id="{724C7FB8-4BCA-4763-A305-5B547113EAB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-361" t="-10787" b="-1"/>
          <a:stretch/>
        </p:blipFill>
        <p:spPr>
          <a:xfrm>
            <a:off x="421674" y="3578140"/>
            <a:ext cx="1511347" cy="1092634"/>
          </a:xfrm>
          <a:prstGeom prst="rect">
            <a:avLst/>
          </a:prstGeom>
          <a:solidFill>
            <a:srgbClr val="FBFDFF"/>
          </a:solidFill>
        </p:spPr>
      </p:pic>
      <p:grpSp>
        <p:nvGrpSpPr>
          <p:cNvPr id="2" name="Group 2"/>
          <p:cNvGrpSpPr/>
          <p:nvPr/>
        </p:nvGrpSpPr>
        <p:grpSpPr>
          <a:xfrm>
            <a:off x="16743892" y="8813315"/>
            <a:ext cx="2710668" cy="271066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1028700" y="1147265"/>
            <a:ext cx="16230600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7" name="Group 7"/>
          <p:cNvGrpSpPr/>
          <p:nvPr/>
        </p:nvGrpSpPr>
        <p:grpSpPr>
          <a:xfrm>
            <a:off x="-1339982" y="1428253"/>
            <a:ext cx="2679964" cy="2679964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4007274" y="3872173"/>
            <a:ext cx="1557859" cy="1737612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213"/>
              </a:lnSpc>
            </a:pPr>
            <a:endParaRPr/>
          </a:p>
        </p:txBody>
      </p:sp>
      <p:grpSp>
        <p:nvGrpSpPr>
          <p:cNvPr id="25" name="Group 25"/>
          <p:cNvGrpSpPr/>
          <p:nvPr/>
        </p:nvGrpSpPr>
        <p:grpSpPr>
          <a:xfrm>
            <a:off x="11750047" y="3858266"/>
            <a:ext cx="1917365" cy="1917365"/>
            <a:chOff x="0" y="0"/>
            <a:chExt cx="812800" cy="8128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BFDFF"/>
            </a:solidFill>
          </p:spPr>
        </p:sp>
        <p:sp>
          <p:nvSpPr>
            <p:cNvPr id="27" name="TextBox 27"/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13"/>
                </a:lnSpc>
              </a:pPr>
              <a:endParaRPr/>
            </a:p>
          </p:txBody>
        </p:sp>
      </p:grpSp>
      <p:pic>
        <p:nvPicPr>
          <p:cNvPr id="43" name="그림 42">
            <a:extLst>
              <a:ext uri="{FF2B5EF4-FFF2-40B4-BE49-F238E27FC236}">
                <a16:creationId xmlns:a16="http://schemas.microsoft.com/office/drawing/2014/main" id="{7E1848F9-FA9C-47EA-A588-AA5ABC89D9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63176" y="641772"/>
            <a:ext cx="3690180" cy="453180"/>
          </a:xfrm>
          <a:prstGeom prst="rect">
            <a:avLst/>
          </a:prstGeom>
        </p:spPr>
      </p:pic>
      <p:sp>
        <p:nvSpPr>
          <p:cNvPr id="44" name="TextBox 10">
            <a:extLst>
              <a:ext uri="{FF2B5EF4-FFF2-40B4-BE49-F238E27FC236}">
                <a16:creationId xmlns:a16="http://schemas.microsoft.com/office/drawing/2014/main" id="{505DE1BF-D41C-4C94-A9E2-8A49E38F89EC}"/>
              </a:ext>
            </a:extLst>
          </p:cNvPr>
          <p:cNvSpPr txBox="1"/>
          <p:nvPr/>
        </p:nvSpPr>
        <p:spPr>
          <a:xfrm>
            <a:off x="4948169" y="1474416"/>
            <a:ext cx="8391461" cy="910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055"/>
              </a:lnSpc>
              <a:spcBef>
                <a:spcPct val="0"/>
              </a:spcBef>
            </a:pPr>
            <a:r>
              <a:rPr lang="ko-KR" altLang="en-US" sz="6000" u="none" strike="noStrike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교육 여건</a:t>
            </a:r>
            <a:endParaRPr lang="en-US" sz="6000" u="none" strike="noStrike" dirty="0">
              <a:solidFill>
                <a:srgbClr val="19319D"/>
              </a:solidFill>
              <a:latin typeface="Black Han Sans"/>
              <a:ea typeface="Black Han Sans"/>
              <a:cs typeface="Black Han Sans"/>
              <a:sym typeface="Black Han Sans"/>
            </a:endParaRPr>
          </a:p>
        </p:txBody>
      </p:sp>
      <p:pic>
        <p:nvPicPr>
          <p:cNvPr id="45" name="Picture 9">
            <a:extLst>
              <a:ext uri="{FF2B5EF4-FFF2-40B4-BE49-F238E27FC236}">
                <a16:creationId xmlns:a16="http://schemas.microsoft.com/office/drawing/2014/main" id="{91C728B0-0CA8-4CFB-88B2-654977BDD9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9387" y="3274248"/>
            <a:ext cx="5869299" cy="1898895"/>
          </a:xfrm>
          <a:prstGeom prst="rect">
            <a:avLst/>
          </a:prstGeom>
        </p:spPr>
      </p:pic>
      <p:pic>
        <p:nvPicPr>
          <p:cNvPr id="46" name="Picture 11">
            <a:extLst>
              <a:ext uri="{FF2B5EF4-FFF2-40B4-BE49-F238E27FC236}">
                <a16:creationId xmlns:a16="http://schemas.microsoft.com/office/drawing/2014/main" id="{43DF7FDC-ADD9-4E57-8D6A-447703C59A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86536" y="3470098"/>
            <a:ext cx="5090194" cy="588805"/>
          </a:xfrm>
          <a:prstGeom prst="rect">
            <a:avLst/>
          </a:prstGeom>
        </p:spPr>
      </p:pic>
      <p:sp>
        <p:nvSpPr>
          <p:cNvPr id="47" name="TextBox 12">
            <a:extLst>
              <a:ext uri="{FF2B5EF4-FFF2-40B4-BE49-F238E27FC236}">
                <a16:creationId xmlns:a16="http://schemas.microsoft.com/office/drawing/2014/main" id="{31751310-83E1-48B1-9FA2-AEBD36FA4E4B}"/>
              </a:ext>
            </a:extLst>
          </p:cNvPr>
          <p:cNvSpPr txBox="1"/>
          <p:nvPr/>
        </p:nvSpPr>
        <p:spPr>
          <a:xfrm>
            <a:off x="2351514" y="3542210"/>
            <a:ext cx="5625046" cy="418327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4580"/>
              </a:lnSpc>
            </a:pPr>
            <a:r>
              <a:rPr lang="ko-KR" sz="28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사업참여교원</a:t>
            </a:r>
          </a:p>
        </p:txBody>
      </p:sp>
      <p:sp>
        <p:nvSpPr>
          <p:cNvPr id="48" name="TextBox 14">
            <a:extLst>
              <a:ext uri="{FF2B5EF4-FFF2-40B4-BE49-F238E27FC236}">
                <a16:creationId xmlns:a16="http://schemas.microsoft.com/office/drawing/2014/main" id="{979D707F-BCF1-45E3-9BDA-E86CB23B8B64}"/>
              </a:ext>
            </a:extLst>
          </p:cNvPr>
          <p:cNvSpPr txBox="1"/>
          <p:nvPr/>
        </p:nvSpPr>
        <p:spPr>
          <a:xfrm>
            <a:off x="2270311" y="4414802"/>
            <a:ext cx="2893725" cy="384409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2800" b="1" i="0" u="none" strike="noStrike" dirty="0">
                <a:solidFill>
                  <a:srgbClr val="000000"/>
                </a:solidFill>
                <a:latin typeface="210 디딤고딕" panose="020B0600000101010101" charset="-127"/>
              </a:rPr>
              <a:t>5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개</a:t>
            </a:r>
            <a:r>
              <a:rPr lang="en-US" sz="2800" b="1" i="0" u="none" strike="noStrike" dirty="0">
                <a:solidFill>
                  <a:srgbClr val="000000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학과</a:t>
            </a:r>
            <a:r>
              <a:rPr lang="en-US" sz="2800" b="1" i="0" u="none" strike="noStrike" dirty="0">
                <a:solidFill>
                  <a:srgbClr val="000000"/>
                </a:solidFill>
                <a:latin typeface="210 디딤고딕" panose="020B0600000101010101" charset="-127"/>
              </a:rPr>
              <a:t>(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부</a:t>
            </a:r>
            <a:r>
              <a:rPr lang="en-US" sz="2800" b="1" i="0" u="none" strike="noStrike" dirty="0">
                <a:solidFill>
                  <a:srgbClr val="000000"/>
                </a:solidFill>
                <a:latin typeface="210 디딤고딕" panose="020B0600000101010101" charset="-127"/>
              </a:rPr>
              <a:t>)</a:t>
            </a:r>
          </a:p>
        </p:txBody>
      </p:sp>
      <p:sp>
        <p:nvSpPr>
          <p:cNvPr id="49" name="TextBox 15">
            <a:extLst>
              <a:ext uri="{FF2B5EF4-FFF2-40B4-BE49-F238E27FC236}">
                <a16:creationId xmlns:a16="http://schemas.microsoft.com/office/drawing/2014/main" id="{639EF0F4-ED6A-4577-96AC-2144F5B317CE}"/>
              </a:ext>
            </a:extLst>
          </p:cNvPr>
          <p:cNvSpPr txBox="1"/>
          <p:nvPr/>
        </p:nvSpPr>
        <p:spPr>
          <a:xfrm>
            <a:off x="5201939" y="4379025"/>
            <a:ext cx="2893725" cy="384409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2800" b="1" i="0" u="none" strike="noStrike" dirty="0">
                <a:solidFill>
                  <a:srgbClr val="000000"/>
                </a:solidFill>
                <a:latin typeface="210 디딤고딕" panose="020B0600000101010101" charset="-127"/>
              </a:rPr>
              <a:t>35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명</a:t>
            </a:r>
          </a:p>
        </p:txBody>
      </p:sp>
      <p:pic>
        <p:nvPicPr>
          <p:cNvPr id="51" name="Picture 18">
            <a:extLst>
              <a:ext uri="{FF2B5EF4-FFF2-40B4-BE49-F238E27FC236}">
                <a16:creationId xmlns:a16="http://schemas.microsoft.com/office/drawing/2014/main" id="{1F3F3D65-DEEB-4846-BAA9-067B919B86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0357" y="5787480"/>
            <a:ext cx="5090194" cy="588805"/>
          </a:xfrm>
          <a:prstGeom prst="rect">
            <a:avLst/>
          </a:prstGeom>
        </p:spPr>
      </p:pic>
      <p:sp>
        <p:nvSpPr>
          <p:cNvPr id="52" name="TextBox 19">
            <a:extLst>
              <a:ext uri="{FF2B5EF4-FFF2-40B4-BE49-F238E27FC236}">
                <a16:creationId xmlns:a16="http://schemas.microsoft.com/office/drawing/2014/main" id="{67C1681F-A6F3-4853-B40E-E601D4D8DE7E}"/>
              </a:ext>
            </a:extLst>
          </p:cNvPr>
          <p:cNvSpPr txBox="1"/>
          <p:nvPr/>
        </p:nvSpPr>
        <p:spPr>
          <a:xfrm>
            <a:off x="2366823" y="5860281"/>
            <a:ext cx="5625046" cy="418327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4580"/>
              </a:lnSpc>
            </a:pPr>
            <a:r>
              <a:rPr lang="ko-KR" sz="28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기</a:t>
            </a:r>
            <a:r>
              <a:rPr lang="en-US" sz="2800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보유</a:t>
            </a:r>
            <a:r>
              <a:rPr lang="en-US" sz="2800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반도체</a:t>
            </a:r>
            <a:r>
              <a:rPr lang="en-US" sz="2800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인프라</a:t>
            </a:r>
          </a:p>
        </p:txBody>
      </p:sp>
      <p:sp>
        <p:nvSpPr>
          <p:cNvPr id="53" name="TextBox 21">
            <a:extLst>
              <a:ext uri="{FF2B5EF4-FFF2-40B4-BE49-F238E27FC236}">
                <a16:creationId xmlns:a16="http://schemas.microsoft.com/office/drawing/2014/main" id="{F3950298-3319-404F-AD8F-B4309BD5BFBC}"/>
              </a:ext>
            </a:extLst>
          </p:cNvPr>
          <p:cNvSpPr txBox="1"/>
          <p:nvPr/>
        </p:nvSpPr>
        <p:spPr>
          <a:xfrm>
            <a:off x="2213208" y="6766727"/>
            <a:ext cx="2893725" cy="384409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2800" b="1" i="0" u="none" strike="noStrike" dirty="0">
                <a:solidFill>
                  <a:srgbClr val="000000"/>
                </a:solidFill>
                <a:latin typeface="210 디딤고딕" panose="020B0600000101010101" charset="-127"/>
              </a:rPr>
              <a:t>5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개</a:t>
            </a:r>
            <a:r>
              <a:rPr lang="en-US" sz="2800" b="1" i="0" u="none" strike="noStrike" dirty="0">
                <a:solidFill>
                  <a:srgbClr val="000000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시설</a:t>
            </a:r>
          </a:p>
        </p:txBody>
      </p:sp>
      <p:sp>
        <p:nvSpPr>
          <p:cNvPr id="54" name="TextBox 22">
            <a:extLst>
              <a:ext uri="{FF2B5EF4-FFF2-40B4-BE49-F238E27FC236}">
                <a16:creationId xmlns:a16="http://schemas.microsoft.com/office/drawing/2014/main" id="{F132FD4E-704D-4070-8215-81FF021D6739}"/>
              </a:ext>
            </a:extLst>
          </p:cNvPr>
          <p:cNvSpPr txBox="1"/>
          <p:nvPr/>
        </p:nvSpPr>
        <p:spPr>
          <a:xfrm>
            <a:off x="5146346" y="6790039"/>
            <a:ext cx="2893725" cy="384409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2800" b="1" i="0" u="none" strike="noStrike" dirty="0">
                <a:solidFill>
                  <a:srgbClr val="000000"/>
                </a:solidFill>
                <a:latin typeface="210 디딤고딕" panose="020B0600000101010101" charset="-127"/>
              </a:rPr>
              <a:t>90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종</a:t>
            </a:r>
            <a:r>
              <a:rPr lang="en-US" sz="2800" b="1" i="0" u="none" strike="noStrike" dirty="0">
                <a:solidFill>
                  <a:srgbClr val="000000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장비</a:t>
            </a:r>
          </a:p>
        </p:txBody>
      </p:sp>
      <p:pic>
        <p:nvPicPr>
          <p:cNvPr id="55" name="Picture 24">
            <a:extLst>
              <a:ext uri="{FF2B5EF4-FFF2-40B4-BE49-F238E27FC236}">
                <a16:creationId xmlns:a16="http://schemas.microsoft.com/office/drawing/2014/main" id="{CB2BF60E-55C5-4752-BF7B-4C746017B5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3208" y="8124131"/>
            <a:ext cx="5866278" cy="1898895"/>
          </a:xfrm>
          <a:prstGeom prst="rect">
            <a:avLst/>
          </a:prstGeom>
        </p:spPr>
      </p:pic>
      <p:pic>
        <p:nvPicPr>
          <p:cNvPr id="56" name="Picture 25">
            <a:extLst>
              <a:ext uri="{FF2B5EF4-FFF2-40B4-BE49-F238E27FC236}">
                <a16:creationId xmlns:a16="http://schemas.microsoft.com/office/drawing/2014/main" id="{AF428DA8-84E2-402F-9524-E8A33A56480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70357" y="8319981"/>
            <a:ext cx="5090194" cy="588805"/>
          </a:xfrm>
          <a:prstGeom prst="rect">
            <a:avLst/>
          </a:prstGeom>
        </p:spPr>
      </p:pic>
      <p:sp>
        <p:nvSpPr>
          <p:cNvPr id="57" name="TextBox 26">
            <a:extLst>
              <a:ext uri="{FF2B5EF4-FFF2-40B4-BE49-F238E27FC236}">
                <a16:creationId xmlns:a16="http://schemas.microsoft.com/office/drawing/2014/main" id="{9E354915-00DB-41A1-9549-10D9944CF8D2}"/>
              </a:ext>
            </a:extLst>
          </p:cNvPr>
          <p:cNvSpPr txBox="1"/>
          <p:nvPr/>
        </p:nvSpPr>
        <p:spPr>
          <a:xfrm>
            <a:off x="2254133" y="8372714"/>
            <a:ext cx="5625046" cy="418327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4580"/>
              </a:lnSpc>
            </a:pPr>
            <a:r>
              <a:rPr lang="ko-KR" sz="28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연계</a:t>
            </a:r>
            <a:r>
              <a:rPr lang="en-US" sz="2800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가능</a:t>
            </a:r>
            <a:r>
              <a:rPr lang="en-US" sz="2800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기업</a:t>
            </a:r>
          </a:p>
        </p:txBody>
      </p:sp>
      <p:sp>
        <p:nvSpPr>
          <p:cNvPr id="58" name="TextBox 27">
            <a:extLst>
              <a:ext uri="{FF2B5EF4-FFF2-40B4-BE49-F238E27FC236}">
                <a16:creationId xmlns:a16="http://schemas.microsoft.com/office/drawing/2014/main" id="{8059F358-2376-4531-8D6A-21C427960D78}"/>
              </a:ext>
            </a:extLst>
          </p:cNvPr>
          <p:cNvSpPr txBox="1"/>
          <p:nvPr/>
        </p:nvSpPr>
        <p:spPr>
          <a:xfrm>
            <a:off x="3606091" y="9217175"/>
            <a:ext cx="2893725" cy="384409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2800" b="1" i="0" u="none" strike="noStrike" dirty="0">
                <a:solidFill>
                  <a:srgbClr val="000000"/>
                </a:solidFill>
                <a:latin typeface="210 디딤고딕" panose="020B0600000101010101" charset="-127"/>
              </a:rPr>
              <a:t>27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개</a:t>
            </a:r>
            <a:r>
              <a:rPr lang="en-US" sz="2800" b="1" i="0" u="none" strike="noStrike" dirty="0">
                <a:solidFill>
                  <a:srgbClr val="000000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기업</a:t>
            </a:r>
          </a:p>
        </p:txBody>
      </p: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6D2AC6B5-623B-4023-B308-9BBA93CD4030}"/>
              </a:ext>
            </a:extLst>
          </p:cNvPr>
          <p:cNvGrpSpPr/>
          <p:nvPr/>
        </p:nvGrpSpPr>
        <p:grpSpPr>
          <a:xfrm>
            <a:off x="3065354" y="2420174"/>
            <a:ext cx="4210214" cy="740821"/>
            <a:chOff x="3340832" y="2307496"/>
            <a:chExt cx="4210214" cy="740821"/>
          </a:xfrm>
          <a:solidFill>
            <a:schemeClr val="accent1">
              <a:lumMod val="75000"/>
            </a:schemeClr>
          </a:solidFill>
        </p:grpSpPr>
        <p:sp>
          <p:nvSpPr>
            <p:cNvPr id="84" name="Freeform 14">
              <a:extLst>
                <a:ext uri="{FF2B5EF4-FFF2-40B4-BE49-F238E27FC236}">
                  <a16:creationId xmlns:a16="http://schemas.microsoft.com/office/drawing/2014/main" id="{11DBE393-8771-4BF8-8321-80454CC82997}"/>
                </a:ext>
              </a:extLst>
            </p:cNvPr>
            <p:cNvSpPr/>
            <p:nvPr/>
          </p:nvSpPr>
          <p:spPr>
            <a:xfrm>
              <a:off x="3340832" y="2307496"/>
              <a:ext cx="4210214" cy="740821"/>
            </a:xfrm>
            <a:prstGeom prst="roundRect">
              <a:avLst/>
            </a:prstGeom>
            <a:grpFill/>
            <a:ln cap="sq">
              <a:noFill/>
              <a:prstDash val="solid"/>
              <a:miter/>
            </a:ln>
          </p:spPr>
        </p:sp>
        <p:sp>
          <p:nvSpPr>
            <p:cNvPr id="60" name="TextBox 30">
              <a:extLst>
                <a:ext uri="{FF2B5EF4-FFF2-40B4-BE49-F238E27FC236}">
                  <a16:creationId xmlns:a16="http://schemas.microsoft.com/office/drawing/2014/main" id="{F11E5FFA-97CD-4683-AE9F-893121B41D21}"/>
                </a:ext>
              </a:extLst>
            </p:cNvPr>
            <p:cNvSpPr txBox="1"/>
            <p:nvPr/>
          </p:nvSpPr>
          <p:spPr>
            <a:xfrm>
              <a:off x="3600451" y="2481335"/>
              <a:ext cx="3690975" cy="418327"/>
            </a:xfrm>
            <a:prstGeom prst="rect">
              <a:avLst/>
            </a:prstGeom>
            <a:grpFill/>
          </p:spPr>
          <p:txBody>
            <a:bodyPr lIns="0" tIns="0" rIns="0" bIns="0" rtlCol="0" anchor="ctr"/>
            <a:lstStyle/>
            <a:p>
              <a:pPr lvl="0" algn="ctr">
                <a:lnSpc>
                  <a:spcPct val="104580"/>
                </a:lnSpc>
              </a:pPr>
              <a:r>
                <a:rPr lang="ko-KR" sz="2800" b="1" i="0" u="none" strike="noStrike" dirty="0" err="1">
                  <a:solidFill>
                    <a:schemeClr val="bg1"/>
                  </a:solidFill>
                  <a:ea typeface="210 디딤고딕" panose="020B0600000101010101" charset="-127"/>
                </a:rPr>
                <a:t>국립금오공과대학교</a:t>
              </a:r>
              <a:endParaRPr lang="ko-KR" sz="2800" b="1" i="0" u="none" strike="noStrike" dirty="0">
                <a:solidFill>
                  <a:schemeClr val="bg1"/>
                </a:solidFill>
                <a:ea typeface="210 디딤고딕" panose="020B0600000101010101" charset="-127"/>
              </a:endParaRPr>
            </a:p>
          </p:txBody>
        </p:sp>
      </p:grpSp>
      <p:pic>
        <p:nvPicPr>
          <p:cNvPr id="62" name="Picture 32">
            <a:extLst>
              <a:ext uri="{FF2B5EF4-FFF2-40B4-BE49-F238E27FC236}">
                <a16:creationId xmlns:a16="http://schemas.microsoft.com/office/drawing/2014/main" id="{3DF8493F-F98D-480B-92D4-F3004723C4F7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14992" y="5936977"/>
            <a:ext cx="1269695" cy="1265929"/>
          </a:xfrm>
          <a:prstGeom prst="rect">
            <a:avLst/>
          </a:prstGeom>
          <a:solidFill>
            <a:srgbClr val="FBFDFF"/>
          </a:solidFill>
        </p:spPr>
      </p:pic>
      <p:pic>
        <p:nvPicPr>
          <p:cNvPr id="63" name="Picture 33">
            <a:extLst>
              <a:ext uri="{FF2B5EF4-FFF2-40B4-BE49-F238E27FC236}">
                <a16:creationId xmlns:a16="http://schemas.microsoft.com/office/drawing/2014/main" id="{233EE4B5-754E-412D-9020-FEDEAD8119DE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3157" y="8229443"/>
            <a:ext cx="1402570" cy="1398410"/>
          </a:xfrm>
          <a:prstGeom prst="rect">
            <a:avLst/>
          </a:prstGeom>
          <a:solidFill>
            <a:srgbClr val="FBFDFF"/>
          </a:solidFill>
        </p:spPr>
      </p:pic>
      <p:grpSp>
        <p:nvGrpSpPr>
          <p:cNvPr id="105" name="Group 19">
            <a:extLst>
              <a:ext uri="{FF2B5EF4-FFF2-40B4-BE49-F238E27FC236}">
                <a16:creationId xmlns:a16="http://schemas.microsoft.com/office/drawing/2014/main" id="{0F0F24F0-AABC-4BB5-B44C-3E66FEB1DDF2}"/>
              </a:ext>
            </a:extLst>
          </p:cNvPr>
          <p:cNvGrpSpPr/>
          <p:nvPr/>
        </p:nvGrpSpPr>
        <p:grpSpPr>
          <a:xfrm>
            <a:off x="11830454" y="3871117"/>
            <a:ext cx="1917365" cy="1917365"/>
            <a:chOff x="0" y="0"/>
            <a:chExt cx="812800" cy="812800"/>
          </a:xfrm>
        </p:grpSpPr>
        <p:sp>
          <p:nvSpPr>
            <p:cNvPr id="106" name="Freeform 20">
              <a:extLst>
                <a:ext uri="{FF2B5EF4-FFF2-40B4-BE49-F238E27FC236}">
                  <a16:creationId xmlns:a16="http://schemas.microsoft.com/office/drawing/2014/main" id="{81E65BC6-DD57-4F04-BDA3-41C6D1ABC604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BFDFF"/>
            </a:solidFill>
          </p:spPr>
        </p:sp>
        <p:sp>
          <p:nvSpPr>
            <p:cNvPr id="107" name="TextBox 21">
              <a:extLst>
                <a:ext uri="{FF2B5EF4-FFF2-40B4-BE49-F238E27FC236}">
                  <a16:creationId xmlns:a16="http://schemas.microsoft.com/office/drawing/2014/main" id="{3F41B804-C3F4-4EC5-B45D-40DB97BE7D53}"/>
                </a:ext>
              </a:extLst>
            </p:cNvPr>
            <p:cNvSpPr txBox="1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13"/>
                </a:lnSpc>
              </a:pPr>
              <a:endParaRPr/>
            </a:p>
          </p:txBody>
        </p:sp>
      </p:grpSp>
      <p:pic>
        <p:nvPicPr>
          <p:cNvPr id="108" name="Picture 9">
            <a:extLst>
              <a:ext uri="{FF2B5EF4-FFF2-40B4-BE49-F238E27FC236}">
                <a16:creationId xmlns:a16="http://schemas.microsoft.com/office/drawing/2014/main" id="{E14C89F5-5D8A-451A-A52C-1AF41CBCF1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2320" y="3273192"/>
            <a:ext cx="5869299" cy="1898895"/>
          </a:xfrm>
          <a:prstGeom prst="rect">
            <a:avLst/>
          </a:prstGeom>
        </p:spPr>
      </p:pic>
      <p:pic>
        <p:nvPicPr>
          <p:cNvPr id="109" name="Picture 11">
            <a:extLst>
              <a:ext uri="{FF2B5EF4-FFF2-40B4-BE49-F238E27FC236}">
                <a16:creationId xmlns:a16="http://schemas.microsoft.com/office/drawing/2014/main" id="{F3A4ED92-D7E8-41C5-B009-EFEC28E626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89469" y="3469042"/>
            <a:ext cx="5090194" cy="588805"/>
          </a:xfrm>
          <a:prstGeom prst="rect">
            <a:avLst/>
          </a:prstGeom>
        </p:spPr>
      </p:pic>
      <p:sp>
        <p:nvSpPr>
          <p:cNvPr id="110" name="TextBox 12">
            <a:extLst>
              <a:ext uri="{FF2B5EF4-FFF2-40B4-BE49-F238E27FC236}">
                <a16:creationId xmlns:a16="http://schemas.microsoft.com/office/drawing/2014/main" id="{D2026EA9-161C-4FF2-9058-D04920E30DEF}"/>
              </a:ext>
            </a:extLst>
          </p:cNvPr>
          <p:cNvSpPr txBox="1"/>
          <p:nvPr/>
        </p:nvSpPr>
        <p:spPr>
          <a:xfrm>
            <a:off x="10354447" y="3541154"/>
            <a:ext cx="5625046" cy="418327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4580"/>
              </a:lnSpc>
            </a:pPr>
            <a:r>
              <a:rPr lang="ko-KR" sz="28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사업참여교원</a:t>
            </a:r>
          </a:p>
        </p:txBody>
      </p:sp>
      <p:sp>
        <p:nvSpPr>
          <p:cNvPr id="111" name="TextBox 14">
            <a:extLst>
              <a:ext uri="{FF2B5EF4-FFF2-40B4-BE49-F238E27FC236}">
                <a16:creationId xmlns:a16="http://schemas.microsoft.com/office/drawing/2014/main" id="{258AEC1F-139E-42AE-B31E-0A5BDEB8524B}"/>
              </a:ext>
            </a:extLst>
          </p:cNvPr>
          <p:cNvSpPr txBox="1"/>
          <p:nvPr/>
        </p:nvSpPr>
        <p:spPr>
          <a:xfrm>
            <a:off x="10273244" y="4413746"/>
            <a:ext cx="2893725" cy="384409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altLang="ko-KR" sz="2800" b="1" dirty="0">
                <a:solidFill>
                  <a:srgbClr val="000000"/>
                </a:solidFill>
                <a:latin typeface="210 디딤고딕" panose="020B0600000101010101" charset="-127"/>
                <a:ea typeface="210 디딤고딕" panose="020B0600000101010101" charset="-127"/>
              </a:rPr>
              <a:t>9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개</a:t>
            </a:r>
            <a:r>
              <a:rPr lang="en-US" sz="2800" b="1" i="0" u="none" strike="noStrike" dirty="0">
                <a:solidFill>
                  <a:srgbClr val="000000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학과</a:t>
            </a:r>
            <a:r>
              <a:rPr lang="en-US" sz="2800" b="1" i="0" u="none" strike="noStrike" dirty="0">
                <a:solidFill>
                  <a:srgbClr val="000000"/>
                </a:solidFill>
                <a:latin typeface="210 디딤고딕" panose="020B0600000101010101" charset="-127"/>
              </a:rPr>
              <a:t>(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부</a:t>
            </a:r>
            <a:r>
              <a:rPr lang="en-US" sz="2800" b="1" i="0" u="none" strike="noStrike" dirty="0">
                <a:solidFill>
                  <a:srgbClr val="000000"/>
                </a:solidFill>
                <a:latin typeface="210 디딤고딕" panose="020B0600000101010101" charset="-127"/>
              </a:rPr>
              <a:t>)</a:t>
            </a:r>
          </a:p>
        </p:txBody>
      </p:sp>
      <p:sp>
        <p:nvSpPr>
          <p:cNvPr id="112" name="TextBox 15">
            <a:extLst>
              <a:ext uri="{FF2B5EF4-FFF2-40B4-BE49-F238E27FC236}">
                <a16:creationId xmlns:a16="http://schemas.microsoft.com/office/drawing/2014/main" id="{786511C5-5054-4AB8-86D6-399D26E9C81B}"/>
              </a:ext>
            </a:extLst>
          </p:cNvPr>
          <p:cNvSpPr txBox="1"/>
          <p:nvPr/>
        </p:nvSpPr>
        <p:spPr>
          <a:xfrm>
            <a:off x="13204872" y="4377969"/>
            <a:ext cx="2893725" cy="384409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altLang="ko-KR" sz="2800" b="1" dirty="0">
                <a:solidFill>
                  <a:srgbClr val="000000"/>
                </a:solidFill>
                <a:latin typeface="210 디딤고딕" panose="020B0600000101010101" charset="-127"/>
                <a:ea typeface="210 디딤고딕" panose="020B0600000101010101" charset="-127"/>
              </a:rPr>
              <a:t>27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명</a:t>
            </a:r>
          </a:p>
        </p:txBody>
      </p:sp>
      <p:pic>
        <p:nvPicPr>
          <p:cNvPr id="113" name="Picture 17">
            <a:extLst>
              <a:ext uri="{FF2B5EF4-FFF2-40B4-BE49-F238E27FC236}">
                <a16:creationId xmlns:a16="http://schemas.microsoft.com/office/drawing/2014/main" id="{A2FF32E0-C6FC-484A-ADAB-9B7F5592EE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6141" y="5590574"/>
            <a:ext cx="5914507" cy="1898895"/>
          </a:xfrm>
          <a:prstGeom prst="rect">
            <a:avLst/>
          </a:prstGeom>
        </p:spPr>
      </p:pic>
      <p:pic>
        <p:nvPicPr>
          <p:cNvPr id="114" name="Picture 18">
            <a:extLst>
              <a:ext uri="{FF2B5EF4-FFF2-40B4-BE49-F238E27FC236}">
                <a16:creationId xmlns:a16="http://schemas.microsoft.com/office/drawing/2014/main" id="{0786174E-0FF2-4545-881A-F0EA279BAF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73290" y="5786424"/>
            <a:ext cx="5090194" cy="588805"/>
          </a:xfrm>
          <a:prstGeom prst="rect">
            <a:avLst/>
          </a:prstGeom>
        </p:spPr>
      </p:pic>
      <p:sp>
        <p:nvSpPr>
          <p:cNvPr id="115" name="TextBox 19">
            <a:extLst>
              <a:ext uri="{FF2B5EF4-FFF2-40B4-BE49-F238E27FC236}">
                <a16:creationId xmlns:a16="http://schemas.microsoft.com/office/drawing/2014/main" id="{3DF15518-3091-4B7A-8AE0-B9E5A3A9FC05}"/>
              </a:ext>
            </a:extLst>
          </p:cNvPr>
          <p:cNvSpPr txBox="1"/>
          <p:nvPr/>
        </p:nvSpPr>
        <p:spPr>
          <a:xfrm>
            <a:off x="10369756" y="5859225"/>
            <a:ext cx="5625046" cy="418327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4580"/>
              </a:lnSpc>
            </a:pPr>
            <a:r>
              <a:rPr lang="ko-KR" sz="28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기</a:t>
            </a:r>
            <a:r>
              <a:rPr lang="en-US" sz="2800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보유</a:t>
            </a:r>
            <a:r>
              <a:rPr lang="en-US" sz="2800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반도체</a:t>
            </a:r>
            <a:r>
              <a:rPr lang="en-US" sz="2800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인프라</a:t>
            </a:r>
          </a:p>
        </p:txBody>
      </p:sp>
      <p:sp>
        <p:nvSpPr>
          <p:cNvPr id="116" name="TextBox 21">
            <a:extLst>
              <a:ext uri="{FF2B5EF4-FFF2-40B4-BE49-F238E27FC236}">
                <a16:creationId xmlns:a16="http://schemas.microsoft.com/office/drawing/2014/main" id="{817817A9-CA8C-44C5-8BE8-E70903D018BC}"/>
              </a:ext>
            </a:extLst>
          </p:cNvPr>
          <p:cNvSpPr txBox="1"/>
          <p:nvPr/>
        </p:nvSpPr>
        <p:spPr>
          <a:xfrm>
            <a:off x="10216141" y="6765671"/>
            <a:ext cx="2893725" cy="384409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altLang="ko-KR" sz="2800" b="1" dirty="0">
                <a:solidFill>
                  <a:srgbClr val="000000"/>
                </a:solidFill>
                <a:latin typeface="210 디딤고딕" panose="020B0600000101010101" charset="-127"/>
                <a:ea typeface="210 디딤고딕" panose="020B0600000101010101" charset="-127"/>
              </a:rPr>
              <a:t>13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개</a:t>
            </a:r>
            <a:r>
              <a:rPr lang="en-US" sz="2800" b="1" i="0" u="none" strike="noStrike" dirty="0">
                <a:solidFill>
                  <a:srgbClr val="000000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시설</a:t>
            </a:r>
          </a:p>
        </p:txBody>
      </p:sp>
      <p:sp>
        <p:nvSpPr>
          <p:cNvPr id="117" name="TextBox 22">
            <a:extLst>
              <a:ext uri="{FF2B5EF4-FFF2-40B4-BE49-F238E27FC236}">
                <a16:creationId xmlns:a16="http://schemas.microsoft.com/office/drawing/2014/main" id="{6787B05B-2785-45BA-8CB7-EDB5E6B602A6}"/>
              </a:ext>
            </a:extLst>
          </p:cNvPr>
          <p:cNvSpPr txBox="1"/>
          <p:nvPr/>
        </p:nvSpPr>
        <p:spPr>
          <a:xfrm>
            <a:off x="13149279" y="6788983"/>
            <a:ext cx="2893725" cy="384409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altLang="ko-KR" sz="2800" b="1" dirty="0">
                <a:solidFill>
                  <a:srgbClr val="000000"/>
                </a:solidFill>
                <a:latin typeface="210 디딤고딕" panose="020B0600000101010101" charset="-127"/>
                <a:ea typeface="210 디딤고딕" panose="020B0600000101010101" charset="-127"/>
              </a:rPr>
              <a:t>137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종</a:t>
            </a:r>
            <a:r>
              <a:rPr lang="en-US" sz="2800" b="1" i="0" u="none" strike="noStrike" dirty="0">
                <a:solidFill>
                  <a:srgbClr val="000000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장비</a:t>
            </a:r>
          </a:p>
        </p:txBody>
      </p:sp>
      <p:pic>
        <p:nvPicPr>
          <p:cNvPr id="118" name="Picture 24">
            <a:extLst>
              <a:ext uri="{FF2B5EF4-FFF2-40B4-BE49-F238E27FC236}">
                <a16:creationId xmlns:a16="http://schemas.microsoft.com/office/drawing/2014/main" id="{C032421D-3C8F-47E2-92BB-2EE72F2746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6141" y="8123075"/>
            <a:ext cx="5866278" cy="1898895"/>
          </a:xfrm>
          <a:prstGeom prst="rect">
            <a:avLst/>
          </a:prstGeom>
        </p:spPr>
      </p:pic>
      <p:pic>
        <p:nvPicPr>
          <p:cNvPr id="119" name="Picture 25">
            <a:extLst>
              <a:ext uri="{FF2B5EF4-FFF2-40B4-BE49-F238E27FC236}">
                <a16:creationId xmlns:a16="http://schemas.microsoft.com/office/drawing/2014/main" id="{43D1E170-3A27-4161-8465-8ECF6E87E52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73290" y="8318925"/>
            <a:ext cx="5090194" cy="588805"/>
          </a:xfrm>
          <a:prstGeom prst="rect">
            <a:avLst/>
          </a:prstGeom>
        </p:spPr>
      </p:pic>
      <p:sp>
        <p:nvSpPr>
          <p:cNvPr id="120" name="TextBox 26">
            <a:extLst>
              <a:ext uri="{FF2B5EF4-FFF2-40B4-BE49-F238E27FC236}">
                <a16:creationId xmlns:a16="http://schemas.microsoft.com/office/drawing/2014/main" id="{F9792568-967E-44ED-B889-AF806BCAF079}"/>
              </a:ext>
            </a:extLst>
          </p:cNvPr>
          <p:cNvSpPr txBox="1"/>
          <p:nvPr/>
        </p:nvSpPr>
        <p:spPr>
          <a:xfrm>
            <a:off x="10257066" y="8371658"/>
            <a:ext cx="5625046" cy="418327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4580"/>
              </a:lnSpc>
            </a:pPr>
            <a:r>
              <a:rPr lang="ko-KR" sz="28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연계</a:t>
            </a:r>
            <a:r>
              <a:rPr lang="en-US" sz="2800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가능</a:t>
            </a:r>
            <a:r>
              <a:rPr lang="en-US" sz="2800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기업</a:t>
            </a:r>
          </a:p>
        </p:txBody>
      </p:sp>
      <p:sp>
        <p:nvSpPr>
          <p:cNvPr id="121" name="TextBox 27">
            <a:extLst>
              <a:ext uri="{FF2B5EF4-FFF2-40B4-BE49-F238E27FC236}">
                <a16:creationId xmlns:a16="http://schemas.microsoft.com/office/drawing/2014/main" id="{6D990733-B667-4635-9D72-EC8E4451D2F0}"/>
              </a:ext>
            </a:extLst>
          </p:cNvPr>
          <p:cNvSpPr txBox="1"/>
          <p:nvPr/>
        </p:nvSpPr>
        <p:spPr>
          <a:xfrm>
            <a:off x="11609024" y="9216119"/>
            <a:ext cx="2893725" cy="384409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altLang="ko-KR" sz="2800" b="1" dirty="0">
                <a:solidFill>
                  <a:srgbClr val="000000"/>
                </a:solidFill>
                <a:latin typeface="210 디딤고딕" panose="020B0600000101010101" charset="-127"/>
                <a:ea typeface="210 디딤고딕" panose="020B0600000101010101" charset="-127"/>
              </a:rPr>
              <a:t>10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개</a:t>
            </a:r>
            <a:r>
              <a:rPr lang="en-US" sz="2800" b="1" i="0" u="none" strike="noStrike" dirty="0">
                <a:solidFill>
                  <a:srgbClr val="000000"/>
                </a:solidFill>
                <a:latin typeface="210 디딤고딕" panose="020B0600000101010101" charset="-127"/>
              </a:rPr>
              <a:t> </a:t>
            </a:r>
            <a:r>
              <a:rPr lang="ko-KR" sz="28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기업</a:t>
            </a:r>
          </a:p>
        </p:txBody>
      </p:sp>
      <p:grpSp>
        <p:nvGrpSpPr>
          <p:cNvPr id="122" name="그룹 121">
            <a:extLst>
              <a:ext uri="{FF2B5EF4-FFF2-40B4-BE49-F238E27FC236}">
                <a16:creationId xmlns:a16="http://schemas.microsoft.com/office/drawing/2014/main" id="{805DDE64-74AE-4CC8-BE98-1FB63A423025}"/>
              </a:ext>
            </a:extLst>
          </p:cNvPr>
          <p:cNvGrpSpPr/>
          <p:nvPr/>
        </p:nvGrpSpPr>
        <p:grpSpPr>
          <a:xfrm>
            <a:off x="11068287" y="2419118"/>
            <a:ext cx="4210214" cy="740821"/>
            <a:chOff x="3340832" y="2307496"/>
            <a:chExt cx="4210214" cy="740821"/>
          </a:xfrm>
          <a:solidFill>
            <a:schemeClr val="accent1">
              <a:lumMod val="75000"/>
            </a:schemeClr>
          </a:solidFill>
        </p:grpSpPr>
        <p:sp>
          <p:nvSpPr>
            <p:cNvPr id="123" name="Freeform 14">
              <a:extLst>
                <a:ext uri="{FF2B5EF4-FFF2-40B4-BE49-F238E27FC236}">
                  <a16:creationId xmlns:a16="http://schemas.microsoft.com/office/drawing/2014/main" id="{258AAA22-2A10-4FC4-969D-3898E2B822CC}"/>
                </a:ext>
              </a:extLst>
            </p:cNvPr>
            <p:cNvSpPr/>
            <p:nvPr/>
          </p:nvSpPr>
          <p:spPr>
            <a:xfrm>
              <a:off x="3340832" y="2307496"/>
              <a:ext cx="4210214" cy="740821"/>
            </a:xfrm>
            <a:prstGeom prst="roundRect">
              <a:avLst/>
            </a:prstGeom>
            <a:grpFill/>
            <a:ln cap="sq">
              <a:noFill/>
              <a:prstDash val="solid"/>
              <a:miter/>
            </a:ln>
          </p:spPr>
        </p:sp>
        <p:sp>
          <p:nvSpPr>
            <p:cNvPr id="124" name="TextBox 30">
              <a:extLst>
                <a:ext uri="{FF2B5EF4-FFF2-40B4-BE49-F238E27FC236}">
                  <a16:creationId xmlns:a16="http://schemas.microsoft.com/office/drawing/2014/main" id="{77B393D1-C975-4A9C-9D1E-0807B910E21E}"/>
                </a:ext>
              </a:extLst>
            </p:cNvPr>
            <p:cNvSpPr txBox="1"/>
            <p:nvPr/>
          </p:nvSpPr>
          <p:spPr>
            <a:xfrm>
              <a:off x="3600451" y="2481335"/>
              <a:ext cx="3690975" cy="418327"/>
            </a:xfrm>
            <a:prstGeom prst="rect">
              <a:avLst/>
            </a:prstGeom>
            <a:grpFill/>
          </p:spPr>
          <p:txBody>
            <a:bodyPr lIns="0" tIns="0" rIns="0" bIns="0" rtlCol="0" anchor="ctr"/>
            <a:lstStyle/>
            <a:p>
              <a:pPr lvl="0" algn="ctr">
                <a:lnSpc>
                  <a:spcPct val="104580"/>
                </a:lnSpc>
              </a:pPr>
              <a:r>
                <a:rPr lang="ko-KR" altLang="en-US" sz="2800" b="1" i="0" u="none" strike="noStrike" dirty="0">
                  <a:solidFill>
                    <a:schemeClr val="bg1"/>
                  </a:solidFill>
                  <a:ea typeface="210 디딤고딕" panose="020B0600000101010101" charset="-127"/>
                </a:rPr>
                <a:t>영남</a:t>
              </a:r>
              <a:r>
                <a:rPr lang="ko-KR" sz="2800" b="1" i="0" u="none" strike="noStrike" dirty="0">
                  <a:solidFill>
                    <a:schemeClr val="bg1"/>
                  </a:solidFill>
                  <a:ea typeface="210 디딤고딕" panose="020B0600000101010101" charset="-127"/>
                </a:rPr>
                <a:t>대학교</a:t>
              </a:r>
            </a:p>
          </p:txBody>
        </p:sp>
      </p:grpSp>
      <p:sp>
        <p:nvSpPr>
          <p:cNvPr id="136" name="TextBox 36">
            <a:extLst>
              <a:ext uri="{FF2B5EF4-FFF2-40B4-BE49-F238E27FC236}">
                <a16:creationId xmlns:a16="http://schemas.microsoft.com/office/drawing/2014/main" id="{BDDDE680-8939-48C8-AFF2-56857686448E}"/>
              </a:ext>
            </a:extLst>
          </p:cNvPr>
          <p:cNvSpPr txBox="1"/>
          <p:nvPr/>
        </p:nvSpPr>
        <p:spPr>
          <a:xfrm>
            <a:off x="8437912" y="5756341"/>
            <a:ext cx="1553985" cy="282264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ko-KR" sz="2400" b="1" i="0" u="none" strike="noStrike" dirty="0">
                <a:solidFill>
                  <a:srgbClr val="000000"/>
                </a:solidFill>
                <a:ea typeface="210 디딤고딕" panose="020B0600000101010101" charset="-127"/>
              </a:rPr>
              <a:t>연계협력</a:t>
            </a:r>
            <a:endParaRPr lang="ko-KR" sz="2800" b="1" i="0" u="none" strike="noStrike" dirty="0">
              <a:solidFill>
                <a:srgbClr val="000000"/>
              </a:solidFill>
              <a:ea typeface="210 디딤고딕" panose="020B0600000101010101" charset="-127"/>
            </a:endParaRPr>
          </a:p>
        </p:txBody>
      </p:sp>
      <p:sp>
        <p:nvSpPr>
          <p:cNvPr id="137" name="TextBox 18">
            <a:extLst>
              <a:ext uri="{FF2B5EF4-FFF2-40B4-BE49-F238E27FC236}">
                <a16:creationId xmlns:a16="http://schemas.microsoft.com/office/drawing/2014/main" id="{EE844135-59E9-4770-B2DF-4A71582AB325}"/>
              </a:ext>
            </a:extLst>
          </p:cNvPr>
          <p:cNvSpPr txBox="1"/>
          <p:nvPr/>
        </p:nvSpPr>
        <p:spPr>
          <a:xfrm>
            <a:off x="1028700" y="668613"/>
            <a:ext cx="5295900" cy="3847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213"/>
              </a:lnSpc>
              <a:spcBef>
                <a:spcPct val="0"/>
              </a:spcBef>
            </a:pPr>
            <a:r>
              <a:rPr lang="en-US" sz="21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Semiconductor Specialization University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FD720EC-F275-428F-8811-63C4F6342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743892" y="8813315"/>
            <a:ext cx="2710668" cy="271066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1028700" y="1147265"/>
            <a:ext cx="16230600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7" name="Group 7"/>
          <p:cNvGrpSpPr/>
          <p:nvPr/>
        </p:nvGrpSpPr>
        <p:grpSpPr>
          <a:xfrm>
            <a:off x="-1339982" y="1428253"/>
            <a:ext cx="2679964" cy="2679964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43" name="그림 42">
            <a:extLst>
              <a:ext uri="{FF2B5EF4-FFF2-40B4-BE49-F238E27FC236}">
                <a16:creationId xmlns:a16="http://schemas.microsoft.com/office/drawing/2014/main" id="{7E1848F9-FA9C-47EA-A588-AA5ABC89D9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3176" y="641772"/>
            <a:ext cx="3690180" cy="453180"/>
          </a:xfrm>
          <a:prstGeom prst="rect">
            <a:avLst/>
          </a:prstGeom>
        </p:spPr>
      </p:pic>
      <p:sp>
        <p:nvSpPr>
          <p:cNvPr id="44" name="TextBox 10">
            <a:extLst>
              <a:ext uri="{FF2B5EF4-FFF2-40B4-BE49-F238E27FC236}">
                <a16:creationId xmlns:a16="http://schemas.microsoft.com/office/drawing/2014/main" id="{505DE1BF-D41C-4C94-A9E2-8A49E38F89EC}"/>
              </a:ext>
            </a:extLst>
          </p:cNvPr>
          <p:cNvSpPr txBox="1"/>
          <p:nvPr/>
        </p:nvSpPr>
        <p:spPr>
          <a:xfrm>
            <a:off x="4948169" y="1474416"/>
            <a:ext cx="8391461" cy="910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055"/>
              </a:lnSpc>
              <a:spcBef>
                <a:spcPct val="0"/>
              </a:spcBef>
            </a:pPr>
            <a:r>
              <a:rPr lang="ko-KR" altLang="en-US" sz="6000" u="none" strike="noStrike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참여기업 현황</a:t>
            </a:r>
            <a:endParaRPr lang="en-US" sz="6000" u="none" strike="noStrike" dirty="0">
              <a:solidFill>
                <a:srgbClr val="19319D"/>
              </a:solidFill>
              <a:latin typeface="Black Han Sans"/>
              <a:ea typeface="Black Han Sans"/>
              <a:cs typeface="Black Han Sans"/>
              <a:sym typeface="Black Han Sans"/>
            </a:endParaRPr>
          </a:p>
        </p:txBody>
      </p:sp>
      <p:sp>
        <p:nvSpPr>
          <p:cNvPr id="45" name="TextBox 18">
            <a:extLst>
              <a:ext uri="{FF2B5EF4-FFF2-40B4-BE49-F238E27FC236}">
                <a16:creationId xmlns:a16="http://schemas.microsoft.com/office/drawing/2014/main" id="{DC83FE49-66C7-4766-BD96-1939B07A9A97}"/>
              </a:ext>
            </a:extLst>
          </p:cNvPr>
          <p:cNvSpPr txBox="1"/>
          <p:nvPr/>
        </p:nvSpPr>
        <p:spPr>
          <a:xfrm>
            <a:off x="1028700" y="668613"/>
            <a:ext cx="5295900" cy="3847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213"/>
              </a:lnSpc>
              <a:spcBef>
                <a:spcPct val="0"/>
              </a:spcBef>
            </a:pPr>
            <a:r>
              <a:rPr lang="en-US" sz="21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Semiconductor Specialization University</a:t>
            </a:r>
          </a:p>
        </p:txBody>
      </p:sp>
      <p:pic>
        <p:nvPicPr>
          <p:cNvPr id="47" name="Picture 7">
            <a:extLst>
              <a:ext uri="{FF2B5EF4-FFF2-40B4-BE49-F238E27FC236}">
                <a16:creationId xmlns:a16="http://schemas.microsoft.com/office/drawing/2014/main" id="{24C58F16-21CA-4000-8A75-349BD2AE73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384" y="3848100"/>
            <a:ext cx="17143029" cy="6202871"/>
          </a:xfrm>
          <a:prstGeom prst="rect">
            <a:avLst/>
          </a:prstGeom>
          <a:effectLst>
            <a:outerShdw blurRad="161085" dir="2700000">
              <a:srgbClr val="000000">
                <a:alpha val="7000"/>
              </a:srgbClr>
            </a:outerShdw>
          </a:effectLst>
        </p:spPr>
      </p:pic>
      <p:pic>
        <p:nvPicPr>
          <p:cNvPr id="48" name="Picture 8">
            <a:extLst>
              <a:ext uri="{FF2B5EF4-FFF2-40B4-BE49-F238E27FC236}">
                <a16:creationId xmlns:a16="http://schemas.microsoft.com/office/drawing/2014/main" id="{17FCD80A-5621-4E03-8C76-F54845E24E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641" y="4150928"/>
            <a:ext cx="16740509" cy="5654502"/>
          </a:xfrm>
          <a:prstGeom prst="rect">
            <a:avLst/>
          </a:prstGeom>
        </p:spPr>
      </p:pic>
      <p:sp>
        <p:nvSpPr>
          <p:cNvPr id="50" name="TextBox 10">
            <a:extLst>
              <a:ext uri="{FF2B5EF4-FFF2-40B4-BE49-F238E27FC236}">
                <a16:creationId xmlns:a16="http://schemas.microsoft.com/office/drawing/2014/main" id="{C0ED826D-3E4A-45B9-A563-DFEF141DFCC4}"/>
              </a:ext>
            </a:extLst>
          </p:cNvPr>
          <p:cNvSpPr txBox="1"/>
          <p:nvPr/>
        </p:nvSpPr>
        <p:spPr>
          <a:xfrm>
            <a:off x="6493934" y="3247778"/>
            <a:ext cx="4686300" cy="622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ko-KR" sz="26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참여</a:t>
            </a:r>
            <a:r>
              <a:rPr lang="en-US" sz="2600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 </a:t>
            </a:r>
            <a:r>
              <a:rPr lang="ko-KR" sz="26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기업</a:t>
            </a:r>
            <a:r>
              <a:rPr lang="en-US" sz="2600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(37</a:t>
            </a:r>
            <a:r>
              <a:rPr lang="ko-KR" sz="26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개</a:t>
            </a:r>
            <a:r>
              <a:rPr lang="en-US" sz="2600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 </a:t>
            </a:r>
            <a:r>
              <a:rPr lang="ko-KR" sz="2600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이상</a:t>
            </a:r>
            <a:r>
              <a:rPr lang="en-US" sz="2600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)</a:t>
            </a:r>
          </a:p>
        </p:txBody>
      </p:sp>
      <p:sp>
        <p:nvSpPr>
          <p:cNvPr id="51" name="TextBox 11">
            <a:extLst>
              <a:ext uri="{FF2B5EF4-FFF2-40B4-BE49-F238E27FC236}">
                <a16:creationId xmlns:a16="http://schemas.microsoft.com/office/drawing/2014/main" id="{EDD38699-5248-4F16-BB3D-CC145403240D}"/>
              </a:ext>
            </a:extLst>
          </p:cNvPr>
          <p:cNvSpPr txBox="1"/>
          <p:nvPr/>
        </p:nvSpPr>
        <p:spPr>
          <a:xfrm>
            <a:off x="2171534" y="2346280"/>
            <a:ext cx="13944726" cy="660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99600"/>
              </a:lnSpc>
            </a:pPr>
            <a:r>
              <a:rPr lang="en-US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「 </a:t>
            </a:r>
            <a:r>
              <a:rPr lang="ko-KR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기업을</a:t>
            </a:r>
            <a:r>
              <a:rPr lang="en-US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 </a:t>
            </a:r>
            <a:r>
              <a:rPr lang="ko-KR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교육과정에</a:t>
            </a:r>
            <a:r>
              <a:rPr lang="en-US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 </a:t>
            </a:r>
            <a:r>
              <a:rPr lang="ko-KR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참여하도록</a:t>
            </a:r>
            <a:r>
              <a:rPr lang="en-US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 </a:t>
            </a:r>
            <a:r>
              <a:rPr lang="ko-KR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하여</a:t>
            </a:r>
            <a:r>
              <a:rPr lang="en-US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 </a:t>
            </a:r>
            <a:r>
              <a:rPr lang="ko-KR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수요맞춤형</a:t>
            </a:r>
            <a:r>
              <a:rPr lang="en-US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 </a:t>
            </a:r>
            <a:r>
              <a:rPr lang="ko-KR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반도체</a:t>
            </a:r>
            <a:r>
              <a:rPr lang="en-US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 </a:t>
            </a:r>
            <a:r>
              <a:rPr lang="ko-KR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인재양성</a:t>
            </a:r>
            <a:r>
              <a:rPr lang="en-US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 </a:t>
            </a:r>
            <a:r>
              <a:rPr lang="ko-KR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추진</a:t>
            </a:r>
            <a:r>
              <a:rPr lang="en-US" altLang="ko-KR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 </a:t>
            </a:r>
            <a:r>
              <a:rPr lang="ko-KR" altLang="en-US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」</a:t>
            </a:r>
            <a:r>
              <a:rPr lang="en-US" sz="3200" b="1" i="0" u="none" strike="noStrike" dirty="0">
                <a:solidFill>
                  <a:srgbClr val="FF3F01"/>
                </a:solidFill>
                <a:latin typeface="210 디딤고딕" panose="020B0600000101010101" charset="-127"/>
                <a:ea typeface="210 디딤고딕" panose="020B0600000101010101" charset="-127"/>
              </a:rPr>
              <a:t> </a:t>
            </a:r>
            <a:endParaRPr lang="en-US" sz="3200" b="1" dirty="0">
              <a:solidFill>
                <a:srgbClr val="FF3F01"/>
              </a:solidFill>
              <a:latin typeface="210 디딤고딕" panose="020B0600000101010101" charset="-127"/>
              <a:ea typeface="210 디딤고딕" panose="020B0600000101010101" charset="-127"/>
            </a:endParaRPr>
          </a:p>
        </p:txBody>
      </p:sp>
      <p:grpSp>
        <p:nvGrpSpPr>
          <p:cNvPr id="58" name="Group 10">
            <a:extLst>
              <a:ext uri="{FF2B5EF4-FFF2-40B4-BE49-F238E27FC236}">
                <a16:creationId xmlns:a16="http://schemas.microsoft.com/office/drawing/2014/main" id="{B8F316ED-6EDD-4D56-B027-581BE51BD27A}"/>
              </a:ext>
            </a:extLst>
          </p:cNvPr>
          <p:cNvGrpSpPr/>
          <p:nvPr/>
        </p:nvGrpSpPr>
        <p:grpSpPr>
          <a:xfrm>
            <a:off x="6635379" y="2935029"/>
            <a:ext cx="5017035" cy="910507"/>
            <a:chOff x="0" y="0"/>
            <a:chExt cx="1168915" cy="1055787"/>
          </a:xfrm>
        </p:grpSpPr>
        <p:sp>
          <p:nvSpPr>
            <p:cNvPr id="59" name="Freeform 11">
              <a:extLst>
                <a:ext uri="{FF2B5EF4-FFF2-40B4-BE49-F238E27FC236}">
                  <a16:creationId xmlns:a16="http://schemas.microsoft.com/office/drawing/2014/main" id="{A10A5255-2124-41B4-BC85-3B603B05148A}"/>
                </a:ext>
              </a:extLst>
            </p:cNvPr>
            <p:cNvSpPr/>
            <p:nvPr/>
          </p:nvSpPr>
          <p:spPr>
            <a:xfrm>
              <a:off x="0" y="0"/>
              <a:ext cx="1168915" cy="1055787"/>
            </a:xfrm>
            <a:custGeom>
              <a:avLst/>
              <a:gdLst/>
              <a:ahLst/>
              <a:cxnLst/>
              <a:rect l="l" t="t" r="r" b="b"/>
              <a:pathLst>
                <a:path w="1168915" h="1055787">
                  <a:moveTo>
                    <a:pt x="0" y="0"/>
                  </a:moveTo>
                  <a:lnTo>
                    <a:pt x="965715" y="0"/>
                  </a:lnTo>
                  <a:lnTo>
                    <a:pt x="1168915" y="527894"/>
                  </a:lnTo>
                  <a:lnTo>
                    <a:pt x="965715" y="1055787"/>
                  </a:lnTo>
                  <a:lnTo>
                    <a:pt x="0" y="1055787"/>
                  </a:lnTo>
                  <a:lnTo>
                    <a:pt x="203200" y="5278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9319D">
                <a:alpha val="9804"/>
              </a:srgbClr>
            </a:solidFill>
          </p:spPr>
        </p:sp>
        <p:sp>
          <p:nvSpPr>
            <p:cNvPr id="60" name="TextBox 12">
              <a:extLst>
                <a:ext uri="{FF2B5EF4-FFF2-40B4-BE49-F238E27FC236}">
                  <a16:creationId xmlns:a16="http://schemas.microsoft.com/office/drawing/2014/main" id="{BB4E27DF-5A75-4C69-8977-AA1EE0505BCE}"/>
                </a:ext>
              </a:extLst>
            </p:cNvPr>
            <p:cNvSpPr txBox="1"/>
            <p:nvPr/>
          </p:nvSpPr>
          <p:spPr>
            <a:xfrm>
              <a:off x="177800" y="-76200"/>
              <a:ext cx="914915" cy="113198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13"/>
                </a:lnSpc>
              </a:pPr>
              <a:endParaRPr/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AA7D3F31-DDF9-41C0-8283-7990DC708980}"/>
              </a:ext>
            </a:extLst>
          </p:cNvPr>
          <p:cNvSpPr txBox="1"/>
          <p:nvPr/>
        </p:nvSpPr>
        <p:spPr>
          <a:xfrm>
            <a:off x="7697029" y="3170240"/>
            <a:ext cx="33298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atin typeface="210 디딤고딕" panose="020B0600000101010101" charset="-127"/>
                <a:ea typeface="210 디딤고딕" panose="020B0600000101010101" charset="-127"/>
              </a:rPr>
              <a:t>참여 기업</a:t>
            </a:r>
            <a:r>
              <a:rPr lang="en-US" altLang="ko-KR" sz="2800" b="1" dirty="0">
                <a:latin typeface="210 디딤고딕" panose="020B0600000101010101" charset="-127"/>
                <a:ea typeface="210 디딤고딕" panose="020B0600000101010101" charset="-127"/>
              </a:rPr>
              <a:t>(37</a:t>
            </a:r>
            <a:r>
              <a:rPr lang="ko-KR" altLang="en-US" sz="2800" b="1" dirty="0">
                <a:latin typeface="210 디딤고딕" panose="020B0600000101010101" charset="-127"/>
                <a:ea typeface="210 디딤고딕" panose="020B0600000101010101" charset="-127"/>
              </a:rPr>
              <a:t>개 이상</a:t>
            </a:r>
            <a:r>
              <a:rPr lang="en-US" altLang="ko-KR" sz="2800" b="1" dirty="0">
                <a:latin typeface="210 디딤고딕" panose="020B0600000101010101" charset="-127"/>
                <a:ea typeface="210 디딤고딕" panose="020B0600000101010101" charset="-127"/>
              </a:rPr>
              <a:t>)</a:t>
            </a:r>
            <a:endParaRPr lang="ko-KR" altLang="en-US" sz="2800" b="1" dirty="0">
              <a:latin typeface="210 디딤고딕" panose="020B0600000101010101" charset="-127"/>
              <a:ea typeface="210 디딤고딕" panose="020B0600000101010101" charset="-127"/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0861720-A18A-4B9A-ADF7-3E98424FC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8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743892" y="8813315"/>
            <a:ext cx="2710668" cy="271066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1028700" y="1147265"/>
            <a:ext cx="16230600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7" name="Group 7"/>
          <p:cNvGrpSpPr/>
          <p:nvPr/>
        </p:nvGrpSpPr>
        <p:grpSpPr>
          <a:xfrm>
            <a:off x="-1339982" y="1428253"/>
            <a:ext cx="2679964" cy="2679964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43" name="그림 42">
            <a:extLst>
              <a:ext uri="{FF2B5EF4-FFF2-40B4-BE49-F238E27FC236}">
                <a16:creationId xmlns:a16="http://schemas.microsoft.com/office/drawing/2014/main" id="{7E1848F9-FA9C-47EA-A588-AA5ABC89D9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3176" y="641772"/>
            <a:ext cx="3690180" cy="453180"/>
          </a:xfrm>
          <a:prstGeom prst="rect">
            <a:avLst/>
          </a:prstGeom>
        </p:spPr>
      </p:pic>
      <p:sp>
        <p:nvSpPr>
          <p:cNvPr id="44" name="TextBox 10">
            <a:extLst>
              <a:ext uri="{FF2B5EF4-FFF2-40B4-BE49-F238E27FC236}">
                <a16:creationId xmlns:a16="http://schemas.microsoft.com/office/drawing/2014/main" id="{505DE1BF-D41C-4C94-A9E2-8A49E38F89EC}"/>
              </a:ext>
            </a:extLst>
          </p:cNvPr>
          <p:cNvSpPr txBox="1"/>
          <p:nvPr/>
        </p:nvSpPr>
        <p:spPr>
          <a:xfrm>
            <a:off x="4948169" y="1474416"/>
            <a:ext cx="8391461" cy="910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055"/>
              </a:lnSpc>
              <a:spcBef>
                <a:spcPct val="0"/>
              </a:spcBef>
            </a:pPr>
            <a:r>
              <a:rPr lang="ko-KR" altLang="en-US" sz="6000" u="none" strike="noStrike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융합전공 과정</a:t>
            </a:r>
            <a:endParaRPr lang="en-US" sz="6000" u="none" strike="noStrike" dirty="0">
              <a:solidFill>
                <a:srgbClr val="19319D"/>
              </a:solidFill>
              <a:latin typeface="Black Han Sans"/>
              <a:ea typeface="Black Han Sans"/>
              <a:cs typeface="Black Han Sans"/>
              <a:sym typeface="Black Han Sans"/>
            </a:endParaRPr>
          </a:p>
        </p:txBody>
      </p:sp>
      <p:sp>
        <p:nvSpPr>
          <p:cNvPr id="45" name="TextBox 18">
            <a:extLst>
              <a:ext uri="{FF2B5EF4-FFF2-40B4-BE49-F238E27FC236}">
                <a16:creationId xmlns:a16="http://schemas.microsoft.com/office/drawing/2014/main" id="{E25D6E60-4D35-4F38-8DF5-3C3253C10B14}"/>
              </a:ext>
            </a:extLst>
          </p:cNvPr>
          <p:cNvSpPr txBox="1"/>
          <p:nvPr/>
        </p:nvSpPr>
        <p:spPr>
          <a:xfrm>
            <a:off x="1028700" y="668613"/>
            <a:ext cx="5295900" cy="3847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213"/>
              </a:lnSpc>
              <a:spcBef>
                <a:spcPct val="0"/>
              </a:spcBef>
            </a:pPr>
            <a:r>
              <a:rPr lang="en-US" sz="21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Semiconductor Specialization University</a:t>
            </a:r>
          </a:p>
        </p:txBody>
      </p:sp>
      <p:sp>
        <p:nvSpPr>
          <p:cNvPr id="53" name="TextBox 12">
            <a:extLst>
              <a:ext uri="{FF2B5EF4-FFF2-40B4-BE49-F238E27FC236}">
                <a16:creationId xmlns:a16="http://schemas.microsoft.com/office/drawing/2014/main" id="{1ABAD2D4-510A-4CF0-8057-5CB17B4D511B}"/>
              </a:ext>
            </a:extLst>
          </p:cNvPr>
          <p:cNvSpPr txBox="1"/>
          <p:nvPr/>
        </p:nvSpPr>
        <p:spPr>
          <a:xfrm>
            <a:off x="1817335" y="3157080"/>
            <a:ext cx="4000460" cy="419996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4580"/>
              </a:lnSpc>
            </a:pPr>
            <a:r>
              <a:rPr lang="en-US" altLang="ko-KR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1</a:t>
            </a:r>
            <a:r>
              <a:rPr lang="ko-KR" altLang="en-US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학년</a:t>
            </a:r>
            <a:endParaRPr lang="ko-KR" b="1" i="0" u="none" strike="noStrike" dirty="0">
              <a:solidFill>
                <a:srgbClr val="FFFFFF"/>
              </a:solidFill>
              <a:ea typeface="210 디딤고딕" panose="020B0600000101010101" charset="-127"/>
            </a:endParaRPr>
          </a:p>
        </p:txBody>
      </p:sp>
      <p:sp>
        <p:nvSpPr>
          <p:cNvPr id="54" name="TextBox 26">
            <a:extLst>
              <a:ext uri="{FF2B5EF4-FFF2-40B4-BE49-F238E27FC236}">
                <a16:creationId xmlns:a16="http://schemas.microsoft.com/office/drawing/2014/main" id="{EDE24AB2-FB14-4910-9A98-37B0A42F5643}"/>
              </a:ext>
            </a:extLst>
          </p:cNvPr>
          <p:cNvSpPr txBox="1"/>
          <p:nvPr/>
        </p:nvSpPr>
        <p:spPr>
          <a:xfrm>
            <a:off x="3168310" y="6748256"/>
            <a:ext cx="4000460" cy="298394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4580"/>
              </a:lnSpc>
            </a:pPr>
            <a:r>
              <a:rPr lang="ko-KR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연계</a:t>
            </a:r>
            <a:r>
              <a:rPr lang="en-US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 </a:t>
            </a:r>
            <a:r>
              <a:rPr lang="ko-KR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가능</a:t>
            </a:r>
            <a:r>
              <a:rPr lang="en-US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 </a:t>
            </a:r>
            <a:r>
              <a:rPr lang="ko-KR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기업</a:t>
            </a:r>
          </a:p>
        </p:txBody>
      </p:sp>
      <p:sp>
        <p:nvSpPr>
          <p:cNvPr id="56" name="TextBox 26">
            <a:extLst>
              <a:ext uri="{FF2B5EF4-FFF2-40B4-BE49-F238E27FC236}">
                <a16:creationId xmlns:a16="http://schemas.microsoft.com/office/drawing/2014/main" id="{207F2DDA-4B74-44DC-B351-5B4C5F679975}"/>
              </a:ext>
            </a:extLst>
          </p:cNvPr>
          <p:cNvSpPr txBox="1"/>
          <p:nvPr/>
        </p:nvSpPr>
        <p:spPr>
          <a:xfrm>
            <a:off x="9009007" y="6715114"/>
            <a:ext cx="4000460" cy="298394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4580"/>
              </a:lnSpc>
            </a:pPr>
            <a:r>
              <a:rPr lang="ko-KR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연계</a:t>
            </a:r>
            <a:r>
              <a:rPr lang="en-US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 </a:t>
            </a:r>
            <a:r>
              <a:rPr lang="ko-KR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가능</a:t>
            </a:r>
            <a:r>
              <a:rPr lang="en-US" b="1" i="0" u="none" strike="noStrike" dirty="0">
                <a:solidFill>
                  <a:srgbClr val="FFFFFF"/>
                </a:solidFill>
                <a:latin typeface="210 디딤고딕" panose="020B0600000101010101" charset="-127"/>
              </a:rPr>
              <a:t> </a:t>
            </a:r>
            <a:r>
              <a:rPr lang="ko-KR" b="1" i="0" u="none" strike="noStrike" dirty="0">
                <a:solidFill>
                  <a:srgbClr val="FFFFFF"/>
                </a:solidFill>
                <a:ea typeface="210 디딤고딕" panose="020B0600000101010101" charset="-127"/>
              </a:rPr>
              <a:t>기업</a:t>
            </a:r>
          </a:p>
        </p:txBody>
      </p:sp>
      <p:graphicFrame>
        <p:nvGraphicFramePr>
          <p:cNvPr id="57" name="표 7">
            <a:extLst>
              <a:ext uri="{FF2B5EF4-FFF2-40B4-BE49-F238E27FC236}">
                <a16:creationId xmlns:a16="http://schemas.microsoft.com/office/drawing/2014/main" id="{623F2D01-22E2-4BC2-A23B-147184A9D6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702111"/>
              </p:ext>
            </p:extLst>
          </p:nvPr>
        </p:nvGraphicFramePr>
        <p:xfrm>
          <a:off x="545430" y="3103764"/>
          <a:ext cx="5474371" cy="531633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70578">
                  <a:extLst>
                    <a:ext uri="{9D8B030D-6E8A-4147-A177-3AD203B41FA5}">
                      <a16:colId xmlns:a16="http://schemas.microsoft.com/office/drawing/2014/main" val="3208651783"/>
                    </a:ext>
                  </a:extLst>
                </a:gridCol>
                <a:gridCol w="1245846">
                  <a:extLst>
                    <a:ext uri="{9D8B030D-6E8A-4147-A177-3AD203B41FA5}">
                      <a16:colId xmlns:a16="http://schemas.microsoft.com/office/drawing/2014/main" val="237941284"/>
                    </a:ext>
                  </a:extLst>
                </a:gridCol>
                <a:gridCol w="2577444">
                  <a:extLst>
                    <a:ext uri="{9D8B030D-6E8A-4147-A177-3AD203B41FA5}">
                      <a16:colId xmlns:a16="http://schemas.microsoft.com/office/drawing/2014/main" val="4112246697"/>
                    </a:ext>
                  </a:extLst>
                </a:gridCol>
                <a:gridCol w="780503">
                  <a:extLst>
                    <a:ext uri="{9D8B030D-6E8A-4147-A177-3AD203B41FA5}">
                      <a16:colId xmlns:a16="http://schemas.microsoft.com/office/drawing/2014/main" val="3706970297"/>
                    </a:ext>
                  </a:extLst>
                </a:gridCol>
              </a:tblGrid>
              <a:tr h="4782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/>
                        <a:t>학기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/>
                        <a:t>과정구분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/>
                        <a:t>교과목명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/>
                        <a:t>학점</a:t>
                      </a:r>
                      <a:endParaRPr lang="en-US" altLang="ko-KR" sz="2000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5307439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전공선택</a:t>
                      </a:r>
                      <a:endParaRPr lang="en-US" altLang="ko-KR" sz="18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CAD</a:t>
                      </a:r>
                      <a:r>
                        <a:rPr lang="ko-KR" altLang="en-US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및실습</a:t>
                      </a:r>
                      <a:endParaRPr lang="ko-KR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2424078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고체역학</a:t>
                      </a:r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(1)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2893619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논리회로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5844410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전기전자회로기초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055373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회로이론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560891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전공선택</a:t>
                      </a:r>
                      <a:endParaRPr lang="en-US" altLang="ko-KR" sz="18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고체역학</a:t>
                      </a:r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(2)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9026938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물리전자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243818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양자화학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1194949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전기전자회로심화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0310178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전자회로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4578800"/>
                  </a:ext>
                </a:extLst>
              </a:tr>
            </a:tbl>
          </a:graphicData>
        </a:graphic>
      </p:graphicFrame>
      <p:grpSp>
        <p:nvGrpSpPr>
          <p:cNvPr id="109" name="그룹 108">
            <a:extLst>
              <a:ext uri="{FF2B5EF4-FFF2-40B4-BE49-F238E27FC236}">
                <a16:creationId xmlns:a16="http://schemas.microsoft.com/office/drawing/2014/main" id="{69C56AAD-B727-4C3C-9F07-0069C3926698}"/>
              </a:ext>
            </a:extLst>
          </p:cNvPr>
          <p:cNvGrpSpPr/>
          <p:nvPr/>
        </p:nvGrpSpPr>
        <p:grpSpPr>
          <a:xfrm>
            <a:off x="6406713" y="2403010"/>
            <a:ext cx="2507526" cy="633815"/>
            <a:chOff x="6344289" y="2403010"/>
            <a:chExt cx="2507526" cy="633815"/>
          </a:xfrm>
        </p:grpSpPr>
        <p:pic>
          <p:nvPicPr>
            <p:cNvPr id="83" name="Picture 31">
              <a:extLst>
                <a:ext uri="{FF2B5EF4-FFF2-40B4-BE49-F238E27FC236}">
                  <a16:creationId xmlns:a16="http://schemas.microsoft.com/office/drawing/2014/main" id="{2983A86C-8713-40C2-A3A5-98BFB338C0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3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344289" y="2403010"/>
              <a:ext cx="916871" cy="633815"/>
            </a:xfrm>
            <a:prstGeom prst="rect">
              <a:avLst/>
            </a:prstGeom>
          </p:spPr>
        </p:pic>
        <p:grpSp>
          <p:nvGrpSpPr>
            <p:cNvPr id="97" name="그룹 96">
              <a:extLst>
                <a:ext uri="{FF2B5EF4-FFF2-40B4-BE49-F238E27FC236}">
                  <a16:creationId xmlns:a16="http://schemas.microsoft.com/office/drawing/2014/main" id="{E71CD76C-5194-46B3-B25A-92D0A9744FCF}"/>
                </a:ext>
              </a:extLst>
            </p:cNvPr>
            <p:cNvGrpSpPr/>
            <p:nvPr/>
          </p:nvGrpSpPr>
          <p:grpSpPr>
            <a:xfrm>
              <a:off x="7455752" y="2474104"/>
              <a:ext cx="1396063" cy="523220"/>
              <a:chOff x="10598414" y="2557828"/>
              <a:chExt cx="1390053" cy="523220"/>
            </a:xfrm>
            <a:solidFill>
              <a:schemeClr val="accent3">
                <a:lumMod val="75000"/>
              </a:schemeClr>
            </a:solidFill>
          </p:grpSpPr>
          <p:sp>
            <p:nvSpPr>
              <p:cNvPr id="85" name="사각형: 둥근 모서리 84">
                <a:extLst>
                  <a:ext uri="{FF2B5EF4-FFF2-40B4-BE49-F238E27FC236}">
                    <a16:creationId xmlns:a16="http://schemas.microsoft.com/office/drawing/2014/main" id="{EF68C9DB-6D8E-41EF-86E7-E65C82E817D8}"/>
                  </a:ext>
                </a:extLst>
              </p:cNvPr>
              <p:cNvSpPr/>
              <p:nvPr/>
            </p:nvSpPr>
            <p:spPr>
              <a:xfrm>
                <a:off x="10598414" y="2575860"/>
                <a:ext cx="1377490" cy="481845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D1389FDA-56A3-4DF5-A0C5-32DA81F3CAF6}"/>
                  </a:ext>
                </a:extLst>
              </p:cNvPr>
              <p:cNvSpPr txBox="1"/>
              <p:nvPr/>
            </p:nvSpPr>
            <p:spPr>
              <a:xfrm>
                <a:off x="10743233" y="2557828"/>
                <a:ext cx="12452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b="1" dirty="0">
                    <a:solidFill>
                      <a:schemeClr val="bg1"/>
                    </a:solidFill>
                  </a:rPr>
                  <a:t>3</a:t>
                </a:r>
                <a:r>
                  <a:rPr lang="ko-KR" altLang="en-US" sz="2800" b="1" dirty="0">
                    <a:solidFill>
                      <a:schemeClr val="bg1"/>
                    </a:solidFill>
                  </a:rPr>
                  <a:t>학년</a:t>
                </a:r>
                <a:endParaRPr lang="en-US" altLang="ko-KR" sz="2800"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10" name="그룹 109">
            <a:extLst>
              <a:ext uri="{FF2B5EF4-FFF2-40B4-BE49-F238E27FC236}">
                <a16:creationId xmlns:a16="http://schemas.microsoft.com/office/drawing/2014/main" id="{32B8C2C3-6E5F-4EF8-B4BE-B1316492EB11}"/>
              </a:ext>
            </a:extLst>
          </p:cNvPr>
          <p:cNvGrpSpPr/>
          <p:nvPr/>
        </p:nvGrpSpPr>
        <p:grpSpPr>
          <a:xfrm>
            <a:off x="545430" y="2403010"/>
            <a:ext cx="2497095" cy="633815"/>
            <a:chOff x="561481" y="2403010"/>
            <a:chExt cx="2497095" cy="633815"/>
          </a:xfrm>
        </p:grpSpPr>
        <p:pic>
          <p:nvPicPr>
            <p:cNvPr id="88" name="Picture 31">
              <a:extLst>
                <a:ext uri="{FF2B5EF4-FFF2-40B4-BE49-F238E27FC236}">
                  <a16:creationId xmlns:a16="http://schemas.microsoft.com/office/drawing/2014/main" id="{C5806EF7-21DD-4117-9A9D-877F0610A44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3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61481" y="2403010"/>
              <a:ext cx="916871" cy="633815"/>
            </a:xfrm>
            <a:prstGeom prst="rect">
              <a:avLst/>
            </a:prstGeom>
          </p:spPr>
        </p:pic>
        <p:grpSp>
          <p:nvGrpSpPr>
            <p:cNvPr id="96" name="그룹 95">
              <a:extLst>
                <a:ext uri="{FF2B5EF4-FFF2-40B4-BE49-F238E27FC236}">
                  <a16:creationId xmlns:a16="http://schemas.microsoft.com/office/drawing/2014/main" id="{E75917B1-D69D-4ADC-8209-A78BDF8DD250}"/>
                </a:ext>
              </a:extLst>
            </p:cNvPr>
            <p:cNvGrpSpPr/>
            <p:nvPr/>
          </p:nvGrpSpPr>
          <p:grpSpPr>
            <a:xfrm>
              <a:off x="1631462" y="2459681"/>
              <a:ext cx="1427114" cy="523220"/>
              <a:chOff x="2762951" y="2543405"/>
              <a:chExt cx="1377490" cy="523220"/>
            </a:xfrm>
          </p:grpSpPr>
          <p:sp>
            <p:nvSpPr>
              <p:cNvPr id="94" name="사각형: 둥근 모서리 93">
                <a:extLst>
                  <a:ext uri="{FF2B5EF4-FFF2-40B4-BE49-F238E27FC236}">
                    <a16:creationId xmlns:a16="http://schemas.microsoft.com/office/drawing/2014/main" id="{1FFEADB0-A631-4329-906B-3385CD1780EE}"/>
                  </a:ext>
                </a:extLst>
              </p:cNvPr>
              <p:cNvSpPr/>
              <p:nvPr/>
            </p:nvSpPr>
            <p:spPr>
              <a:xfrm>
                <a:off x="2762951" y="2555173"/>
                <a:ext cx="1377490" cy="481845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F0BF3B1E-59ED-418B-BFF8-A9071CC2DCEB}"/>
                  </a:ext>
                </a:extLst>
              </p:cNvPr>
              <p:cNvSpPr txBox="1"/>
              <p:nvPr/>
            </p:nvSpPr>
            <p:spPr>
              <a:xfrm>
                <a:off x="2918948" y="2543405"/>
                <a:ext cx="11129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b="1" dirty="0">
                    <a:solidFill>
                      <a:schemeClr val="bg1"/>
                    </a:solidFill>
                  </a:rPr>
                  <a:t>2</a:t>
                </a:r>
                <a:r>
                  <a:rPr lang="ko-KR" altLang="en-US" sz="2800" b="1" dirty="0">
                    <a:solidFill>
                      <a:schemeClr val="bg1"/>
                    </a:solidFill>
                  </a:rPr>
                  <a:t>학년</a:t>
                </a:r>
                <a:endParaRPr lang="en-US" altLang="ko-KR" sz="2800"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08" name="그룹 107">
            <a:extLst>
              <a:ext uri="{FF2B5EF4-FFF2-40B4-BE49-F238E27FC236}">
                <a16:creationId xmlns:a16="http://schemas.microsoft.com/office/drawing/2014/main" id="{1FCBA458-5E7F-4221-A574-D92D9B70EEBC}"/>
              </a:ext>
            </a:extLst>
          </p:cNvPr>
          <p:cNvGrpSpPr/>
          <p:nvPr/>
        </p:nvGrpSpPr>
        <p:grpSpPr>
          <a:xfrm>
            <a:off x="12267996" y="2395164"/>
            <a:ext cx="2488955" cy="633815"/>
            <a:chOff x="12124913" y="2395463"/>
            <a:chExt cx="2488955" cy="633815"/>
          </a:xfrm>
        </p:grpSpPr>
        <p:pic>
          <p:nvPicPr>
            <p:cNvPr id="100" name="Picture 31">
              <a:extLst>
                <a:ext uri="{FF2B5EF4-FFF2-40B4-BE49-F238E27FC236}">
                  <a16:creationId xmlns:a16="http://schemas.microsoft.com/office/drawing/2014/main" id="{B3D1F860-5BF2-445A-A719-3BD45CD924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3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2124913" y="2395463"/>
              <a:ext cx="916871" cy="633815"/>
            </a:xfrm>
            <a:prstGeom prst="rect">
              <a:avLst/>
            </a:prstGeom>
          </p:spPr>
        </p:pic>
        <p:sp>
          <p:nvSpPr>
            <p:cNvPr id="102" name="사각형: 둥근 모서리 101">
              <a:extLst>
                <a:ext uri="{FF2B5EF4-FFF2-40B4-BE49-F238E27FC236}">
                  <a16:creationId xmlns:a16="http://schemas.microsoft.com/office/drawing/2014/main" id="{ED140942-D219-45FD-9708-33F1A47156A7}"/>
                </a:ext>
              </a:extLst>
            </p:cNvPr>
            <p:cNvSpPr/>
            <p:nvPr/>
          </p:nvSpPr>
          <p:spPr>
            <a:xfrm>
              <a:off x="13236378" y="2492135"/>
              <a:ext cx="1377490" cy="481845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E34F082C-1625-4765-8A30-3713097F756F}"/>
                </a:ext>
              </a:extLst>
            </p:cNvPr>
            <p:cNvSpPr txBox="1"/>
            <p:nvPr/>
          </p:nvSpPr>
          <p:spPr>
            <a:xfrm>
              <a:off x="13368634" y="2492136"/>
              <a:ext cx="111297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b="1" dirty="0">
                  <a:solidFill>
                    <a:schemeClr val="bg1"/>
                  </a:solidFill>
                </a:rPr>
                <a:t>4</a:t>
              </a:r>
              <a:r>
                <a:rPr lang="ko-KR" altLang="en-US" sz="2800" b="1" dirty="0">
                  <a:solidFill>
                    <a:schemeClr val="bg1"/>
                  </a:solidFill>
                </a:rPr>
                <a:t>학년</a:t>
              </a:r>
              <a:endParaRPr lang="en-US" altLang="ko-KR" sz="2800" b="1" dirty="0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106" name="표 7">
            <a:extLst>
              <a:ext uri="{FF2B5EF4-FFF2-40B4-BE49-F238E27FC236}">
                <a16:creationId xmlns:a16="http://schemas.microsoft.com/office/drawing/2014/main" id="{4E1E2DC8-91F7-4ABC-A865-7EB33F0CF5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3956587"/>
              </p:ext>
            </p:extLst>
          </p:nvPr>
        </p:nvGraphicFramePr>
        <p:xfrm>
          <a:off x="6406713" y="3103764"/>
          <a:ext cx="5474371" cy="531633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70578">
                  <a:extLst>
                    <a:ext uri="{9D8B030D-6E8A-4147-A177-3AD203B41FA5}">
                      <a16:colId xmlns:a16="http://schemas.microsoft.com/office/drawing/2014/main" val="3208651783"/>
                    </a:ext>
                  </a:extLst>
                </a:gridCol>
                <a:gridCol w="1245846">
                  <a:extLst>
                    <a:ext uri="{9D8B030D-6E8A-4147-A177-3AD203B41FA5}">
                      <a16:colId xmlns:a16="http://schemas.microsoft.com/office/drawing/2014/main" val="237941284"/>
                    </a:ext>
                  </a:extLst>
                </a:gridCol>
                <a:gridCol w="2577444">
                  <a:extLst>
                    <a:ext uri="{9D8B030D-6E8A-4147-A177-3AD203B41FA5}">
                      <a16:colId xmlns:a16="http://schemas.microsoft.com/office/drawing/2014/main" val="4112246697"/>
                    </a:ext>
                  </a:extLst>
                </a:gridCol>
                <a:gridCol w="780503">
                  <a:extLst>
                    <a:ext uri="{9D8B030D-6E8A-4147-A177-3AD203B41FA5}">
                      <a16:colId xmlns:a16="http://schemas.microsoft.com/office/drawing/2014/main" val="3706970297"/>
                    </a:ext>
                  </a:extLst>
                </a:gridCol>
              </a:tblGrid>
              <a:tr h="4782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/>
                        <a:t>학기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/>
                        <a:t>과정구분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/>
                        <a:t>교과목명</a:t>
                      </a: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/>
                        <a:t>학점</a:t>
                      </a:r>
                      <a:endParaRPr lang="en-US" altLang="ko-KR" sz="2000" b="1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5307439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전공선택</a:t>
                      </a:r>
                      <a:endParaRPr lang="en-US" altLang="ko-KR" sz="18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반도체공정장비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2424078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반도체공학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2893619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기기분석</a:t>
                      </a:r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(2)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5844410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마이크로컴퓨터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79678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반도체물리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057037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반도체재료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055373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신소재공학세미나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560891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전공선택</a:t>
                      </a:r>
                      <a:endParaRPr lang="en-US" altLang="ko-KR" sz="18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자동제어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9026938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컴퓨터계측및제어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243818"/>
                  </a:ext>
                </a:extLst>
              </a:tr>
              <a:tr h="4838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태양전지소재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2091635"/>
                  </a:ext>
                </a:extLst>
              </a:tr>
            </a:tbl>
          </a:graphicData>
        </a:graphic>
      </p:graphicFrame>
      <p:graphicFrame>
        <p:nvGraphicFramePr>
          <p:cNvPr id="107" name="표 7">
            <a:extLst>
              <a:ext uri="{FF2B5EF4-FFF2-40B4-BE49-F238E27FC236}">
                <a16:creationId xmlns:a16="http://schemas.microsoft.com/office/drawing/2014/main" id="{FEFDED8C-0FFB-4672-922C-43F84B0386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4151492"/>
              </p:ext>
            </p:extLst>
          </p:nvPr>
        </p:nvGraphicFramePr>
        <p:xfrm>
          <a:off x="12267996" y="3103764"/>
          <a:ext cx="5474371" cy="531632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70578">
                  <a:extLst>
                    <a:ext uri="{9D8B030D-6E8A-4147-A177-3AD203B41FA5}">
                      <a16:colId xmlns:a16="http://schemas.microsoft.com/office/drawing/2014/main" val="3208651783"/>
                    </a:ext>
                  </a:extLst>
                </a:gridCol>
                <a:gridCol w="1245846">
                  <a:extLst>
                    <a:ext uri="{9D8B030D-6E8A-4147-A177-3AD203B41FA5}">
                      <a16:colId xmlns:a16="http://schemas.microsoft.com/office/drawing/2014/main" val="237941284"/>
                    </a:ext>
                  </a:extLst>
                </a:gridCol>
                <a:gridCol w="2577444">
                  <a:extLst>
                    <a:ext uri="{9D8B030D-6E8A-4147-A177-3AD203B41FA5}">
                      <a16:colId xmlns:a16="http://schemas.microsoft.com/office/drawing/2014/main" val="4112246697"/>
                    </a:ext>
                  </a:extLst>
                </a:gridCol>
                <a:gridCol w="780503">
                  <a:extLst>
                    <a:ext uri="{9D8B030D-6E8A-4147-A177-3AD203B41FA5}">
                      <a16:colId xmlns:a16="http://schemas.microsoft.com/office/drawing/2014/main" val="3706970297"/>
                    </a:ext>
                  </a:extLst>
                </a:gridCol>
              </a:tblGrid>
              <a:tr h="52607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/>
                        <a:t>학기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/>
                        <a:t>과정구분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/>
                        <a:t>교과목명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/>
                        <a:t>학점</a:t>
                      </a:r>
                      <a:endParaRPr lang="en-US" altLang="ko-KR" sz="20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5307439"/>
                  </a:ext>
                </a:extLst>
              </a:tr>
              <a:tr h="5322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전공선택</a:t>
                      </a:r>
                      <a:endParaRPr lang="en-US" altLang="ko-KR" sz="18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WBG</a:t>
                      </a:r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디스플레이소자공정실험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2424078"/>
                  </a:ext>
                </a:extLst>
              </a:tr>
              <a:tr h="5322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고주파소자공정실험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2893619"/>
                  </a:ext>
                </a:extLst>
              </a:tr>
              <a:tr h="5322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광전자반응동역학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5844410"/>
                  </a:ext>
                </a:extLst>
              </a:tr>
              <a:tr h="5322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반도체공정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79678"/>
                  </a:ext>
                </a:extLst>
              </a:tr>
              <a:tr h="5322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반도체소자물리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057037"/>
                  </a:ext>
                </a:extLst>
              </a:tr>
              <a:tr h="5322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전자재료공정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055373"/>
                  </a:ext>
                </a:extLst>
              </a:tr>
              <a:tr h="5322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전공선택</a:t>
                      </a:r>
                      <a:endParaRPr lang="en-US" altLang="ko-KR" sz="18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ICT</a:t>
                      </a:r>
                      <a:r>
                        <a:rPr lang="ko-KR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융합통신공학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9026938"/>
                  </a:ext>
                </a:extLst>
              </a:tr>
              <a:tr h="5322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반도체나노공정실험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243818"/>
                  </a:ext>
                </a:extLst>
              </a:tr>
              <a:tr h="5322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전공선택</a:t>
                      </a:r>
                      <a:endParaRPr kumimoji="0" lang="en-US" altLang="ko-K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반도체재료의합성과분석</a:t>
                      </a:r>
                      <a:endParaRPr lang="ko-KR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2091635"/>
                  </a:ext>
                </a:extLst>
              </a:tr>
            </a:tbl>
          </a:graphicData>
        </a:graphic>
      </p:graphicFrame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1AA820F-66BC-4FB3-8D3A-C12B6016C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750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743892" y="8813315"/>
            <a:ext cx="2710668" cy="271066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1028700" y="1147265"/>
            <a:ext cx="16230600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7" name="Group 7"/>
          <p:cNvGrpSpPr/>
          <p:nvPr/>
        </p:nvGrpSpPr>
        <p:grpSpPr>
          <a:xfrm>
            <a:off x="-1339982" y="1428253"/>
            <a:ext cx="2679964" cy="2679964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43" name="그림 42">
            <a:extLst>
              <a:ext uri="{FF2B5EF4-FFF2-40B4-BE49-F238E27FC236}">
                <a16:creationId xmlns:a16="http://schemas.microsoft.com/office/drawing/2014/main" id="{CC00D758-4737-424F-B318-0228AD204A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3176" y="641772"/>
            <a:ext cx="3690180" cy="453180"/>
          </a:xfrm>
          <a:prstGeom prst="rect">
            <a:avLst/>
          </a:prstGeom>
        </p:spPr>
      </p:pic>
      <p:sp>
        <p:nvSpPr>
          <p:cNvPr id="44" name="TextBox 10">
            <a:extLst>
              <a:ext uri="{FF2B5EF4-FFF2-40B4-BE49-F238E27FC236}">
                <a16:creationId xmlns:a16="http://schemas.microsoft.com/office/drawing/2014/main" id="{DADB4FA4-92E3-40CF-BECD-EC3A831CE160}"/>
              </a:ext>
            </a:extLst>
          </p:cNvPr>
          <p:cNvSpPr txBox="1"/>
          <p:nvPr/>
        </p:nvSpPr>
        <p:spPr>
          <a:xfrm>
            <a:off x="4948169" y="1474416"/>
            <a:ext cx="8391461" cy="910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055"/>
              </a:lnSpc>
              <a:spcBef>
                <a:spcPct val="0"/>
              </a:spcBef>
            </a:pPr>
            <a:r>
              <a:rPr lang="ko-KR" altLang="en-US" sz="6000" u="none" strike="noStrike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장학제도</a:t>
            </a:r>
            <a:endParaRPr lang="en-US" sz="6000" u="none" strike="noStrike" dirty="0">
              <a:solidFill>
                <a:srgbClr val="19319D"/>
              </a:solidFill>
              <a:latin typeface="Black Han Sans"/>
              <a:ea typeface="Black Han Sans"/>
              <a:cs typeface="Black Han Sans"/>
              <a:sym typeface="Black Han Sans"/>
            </a:endParaRPr>
          </a:p>
        </p:txBody>
      </p:sp>
      <p:sp>
        <p:nvSpPr>
          <p:cNvPr id="45" name="TextBox 18">
            <a:extLst>
              <a:ext uri="{FF2B5EF4-FFF2-40B4-BE49-F238E27FC236}">
                <a16:creationId xmlns:a16="http://schemas.microsoft.com/office/drawing/2014/main" id="{186A0C06-81E9-4334-9707-E5115A9BBC38}"/>
              </a:ext>
            </a:extLst>
          </p:cNvPr>
          <p:cNvSpPr txBox="1"/>
          <p:nvPr/>
        </p:nvSpPr>
        <p:spPr>
          <a:xfrm>
            <a:off x="1028700" y="668613"/>
            <a:ext cx="5295900" cy="3847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213"/>
              </a:lnSpc>
              <a:spcBef>
                <a:spcPct val="0"/>
              </a:spcBef>
            </a:pPr>
            <a:r>
              <a:rPr lang="en-US" sz="21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Semiconductor Specialization University</a:t>
            </a:r>
          </a:p>
        </p:txBody>
      </p:sp>
      <p:grpSp>
        <p:nvGrpSpPr>
          <p:cNvPr id="84" name="그룹 83">
            <a:extLst>
              <a:ext uri="{FF2B5EF4-FFF2-40B4-BE49-F238E27FC236}">
                <a16:creationId xmlns:a16="http://schemas.microsoft.com/office/drawing/2014/main" id="{319F9BD4-8EF5-4820-A4DF-8335DAD49C1A}"/>
              </a:ext>
            </a:extLst>
          </p:cNvPr>
          <p:cNvGrpSpPr/>
          <p:nvPr/>
        </p:nvGrpSpPr>
        <p:grpSpPr>
          <a:xfrm>
            <a:off x="9467291" y="6091916"/>
            <a:ext cx="5507497" cy="2370655"/>
            <a:chOff x="3345715" y="3623977"/>
            <a:chExt cx="5507497" cy="2370655"/>
          </a:xfrm>
        </p:grpSpPr>
        <p:grpSp>
          <p:nvGrpSpPr>
            <p:cNvPr id="85" name="Group 8">
              <a:extLst>
                <a:ext uri="{FF2B5EF4-FFF2-40B4-BE49-F238E27FC236}">
                  <a16:creationId xmlns:a16="http://schemas.microsoft.com/office/drawing/2014/main" id="{C2D4CDF7-FE00-4AA8-A538-05FD151BDD81}"/>
                </a:ext>
              </a:extLst>
            </p:cNvPr>
            <p:cNvGrpSpPr/>
            <p:nvPr/>
          </p:nvGrpSpPr>
          <p:grpSpPr>
            <a:xfrm>
              <a:off x="3345715" y="3623977"/>
              <a:ext cx="5507497" cy="2370655"/>
              <a:chOff x="0" y="0"/>
              <a:chExt cx="1192972" cy="613217"/>
            </a:xfrm>
          </p:grpSpPr>
          <p:sp>
            <p:nvSpPr>
              <p:cNvPr id="87" name="Freeform 9">
                <a:extLst>
                  <a:ext uri="{FF2B5EF4-FFF2-40B4-BE49-F238E27FC236}">
                    <a16:creationId xmlns:a16="http://schemas.microsoft.com/office/drawing/2014/main" id="{F33DB9F7-BBD9-41AE-8CC7-3EF073BC5C77}"/>
                  </a:ext>
                </a:extLst>
              </p:cNvPr>
              <p:cNvSpPr/>
              <p:nvPr/>
            </p:nvSpPr>
            <p:spPr>
              <a:xfrm>
                <a:off x="0" y="0"/>
                <a:ext cx="1192972" cy="613217"/>
              </a:xfrm>
              <a:custGeom>
                <a:avLst/>
                <a:gdLst/>
                <a:ahLst/>
                <a:cxnLst/>
                <a:rect l="l" t="t" r="r" b="b"/>
                <a:pathLst>
                  <a:path w="1192972" h="613217">
                    <a:moveTo>
                      <a:pt x="25638" y="0"/>
                    </a:moveTo>
                    <a:lnTo>
                      <a:pt x="1167334" y="0"/>
                    </a:lnTo>
                    <a:cubicBezTo>
                      <a:pt x="1181493" y="0"/>
                      <a:pt x="1192972" y="11479"/>
                      <a:pt x="1192972" y="25638"/>
                    </a:cubicBezTo>
                    <a:lnTo>
                      <a:pt x="1192972" y="587579"/>
                    </a:lnTo>
                    <a:cubicBezTo>
                      <a:pt x="1192972" y="601739"/>
                      <a:pt x="1181493" y="613217"/>
                      <a:pt x="1167334" y="613217"/>
                    </a:cubicBezTo>
                    <a:lnTo>
                      <a:pt x="25638" y="613217"/>
                    </a:lnTo>
                    <a:cubicBezTo>
                      <a:pt x="11479" y="613217"/>
                      <a:pt x="0" y="601739"/>
                      <a:pt x="0" y="587579"/>
                    </a:cubicBezTo>
                    <a:lnTo>
                      <a:pt x="0" y="25638"/>
                    </a:lnTo>
                    <a:cubicBezTo>
                      <a:pt x="0" y="11479"/>
                      <a:pt x="11479" y="0"/>
                      <a:pt x="25638" y="0"/>
                    </a:cubicBezTo>
                    <a:close/>
                  </a:path>
                </a:pathLst>
              </a:custGeom>
              <a:solidFill>
                <a:srgbClr val="CDF1FF"/>
              </a:solidFill>
            </p:spPr>
          </p:sp>
          <p:sp>
            <p:nvSpPr>
              <p:cNvPr id="88" name="TextBox 10">
                <a:extLst>
                  <a:ext uri="{FF2B5EF4-FFF2-40B4-BE49-F238E27FC236}">
                    <a16:creationId xmlns:a16="http://schemas.microsoft.com/office/drawing/2014/main" id="{A3057B41-0F6C-4DFF-BCE5-BCE80F5BCEDC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1192972" cy="66084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359"/>
                  </a:lnSpc>
                </a:pPr>
                <a:endParaRPr/>
              </a:p>
            </p:txBody>
          </p:sp>
        </p:grpSp>
        <p:sp>
          <p:nvSpPr>
            <p:cNvPr id="86" name="TextBox 37">
              <a:extLst>
                <a:ext uri="{FF2B5EF4-FFF2-40B4-BE49-F238E27FC236}">
                  <a16:creationId xmlns:a16="http://schemas.microsoft.com/office/drawing/2014/main" id="{279EF358-8CAF-4EB2-9382-751EB5AE4E50}"/>
                </a:ext>
              </a:extLst>
            </p:cNvPr>
            <p:cNvSpPr txBox="1"/>
            <p:nvPr/>
          </p:nvSpPr>
          <p:spPr>
            <a:xfrm>
              <a:off x="3525719" y="4052611"/>
              <a:ext cx="4993398" cy="166199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spcBef>
                  <a:spcPts val="1200"/>
                </a:spcBef>
              </a:pPr>
              <a:r>
                <a:rPr lang="en-US" altLang="ko-KR" sz="2400" b="1" dirty="0">
                  <a:solidFill>
                    <a:srgbClr val="0070C0"/>
                  </a:solidFill>
                </a:rPr>
                <a:t>: </a:t>
              </a:r>
              <a:r>
                <a:rPr lang="ko-KR" altLang="en-US" sz="2400" b="1" dirty="0">
                  <a:solidFill>
                    <a:srgbClr val="0070C0"/>
                  </a:solidFill>
                </a:rPr>
                <a:t>최대 </a:t>
              </a:r>
              <a:r>
                <a:rPr lang="en-US" altLang="ko-KR" sz="2400" b="1" dirty="0">
                  <a:solidFill>
                    <a:srgbClr val="0070C0"/>
                  </a:solidFill>
                </a:rPr>
                <a:t>150</a:t>
              </a:r>
              <a:r>
                <a:rPr lang="ko-KR" altLang="en-US" sz="2400" b="1" dirty="0">
                  <a:solidFill>
                    <a:srgbClr val="0070C0"/>
                  </a:solidFill>
                </a:rPr>
                <a:t>만원</a:t>
              </a:r>
              <a:r>
                <a:rPr lang="ko-KR" altLang="en-US" sz="2400" b="1" dirty="0"/>
                <a:t> </a:t>
              </a:r>
              <a:r>
                <a:rPr lang="en-US" altLang="ko-KR" sz="2400" b="1" dirty="0">
                  <a:solidFill>
                    <a:srgbClr val="0070C0"/>
                  </a:solidFill>
                </a:rPr>
                <a:t>(</a:t>
              </a:r>
              <a:r>
                <a:rPr lang="ko-KR" altLang="en-US" sz="2400" b="1" dirty="0">
                  <a:solidFill>
                    <a:srgbClr val="0070C0"/>
                  </a:solidFill>
                </a:rPr>
                <a:t>학기당</a:t>
              </a:r>
              <a:r>
                <a:rPr lang="en-US" altLang="ko-KR" sz="2400" b="1" dirty="0">
                  <a:solidFill>
                    <a:srgbClr val="0070C0"/>
                  </a:solidFill>
                </a:rPr>
                <a:t>)</a:t>
              </a:r>
              <a:endParaRPr lang="en-US" altLang="ko-KR" sz="2400" dirty="0">
                <a:solidFill>
                  <a:srgbClr val="0070C0"/>
                </a:solidFill>
              </a:endParaRPr>
            </a:p>
            <a:p>
              <a:pPr marL="342900" indent="-342900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ko-KR" altLang="en-US" dirty="0"/>
                <a:t>대상</a:t>
              </a:r>
              <a:r>
                <a:rPr lang="en-US" altLang="ko-KR" dirty="0"/>
                <a:t>: </a:t>
              </a:r>
              <a:r>
                <a:rPr lang="ko-KR" altLang="en-US" dirty="0" err="1"/>
                <a:t>비교과</a:t>
              </a:r>
              <a:r>
                <a:rPr lang="ko-KR" altLang="en-US" dirty="0"/>
                <a:t> 프로그램 참여자</a:t>
              </a:r>
              <a:endParaRPr lang="en-US" altLang="ko-KR" dirty="0"/>
            </a:p>
            <a:p>
              <a:pPr marL="342900" indent="-342900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ko-KR" altLang="en-US" dirty="0"/>
                <a:t>지급기준</a:t>
              </a:r>
              <a:r>
                <a:rPr lang="en-US" altLang="ko-KR" dirty="0"/>
                <a:t>:  - </a:t>
              </a:r>
              <a:r>
                <a:rPr lang="ko-KR" altLang="en-US" dirty="0"/>
                <a:t>학기당 </a:t>
              </a:r>
              <a:r>
                <a:rPr lang="en-US" altLang="ko-KR" dirty="0"/>
                <a:t>3</a:t>
              </a:r>
              <a:r>
                <a:rPr lang="ko-KR" altLang="en-US" dirty="0"/>
                <a:t>학점 이상 이수</a:t>
              </a:r>
              <a:endParaRPr lang="en-US" altLang="ko-KR" dirty="0"/>
            </a:p>
            <a:p>
              <a:pPr>
                <a:spcBef>
                  <a:spcPts val="1200"/>
                </a:spcBef>
              </a:pPr>
              <a:r>
                <a:rPr lang="en-US" altLang="ko-KR" dirty="0"/>
                <a:t>                           - </a:t>
              </a:r>
              <a:r>
                <a:rPr lang="ko-KR" altLang="en-US" dirty="0"/>
                <a:t>융합전공 평점 </a:t>
              </a:r>
              <a:r>
                <a:rPr lang="en-US" altLang="ko-KR" dirty="0"/>
                <a:t>3.5</a:t>
              </a:r>
              <a:r>
                <a:rPr lang="ko-KR" altLang="en-US" dirty="0"/>
                <a:t>이상</a:t>
              </a:r>
              <a:r>
                <a:rPr lang="en-US" altLang="ko-KR" dirty="0"/>
                <a:t>   </a:t>
              </a:r>
            </a:p>
          </p:txBody>
        </p:sp>
      </p:grpSp>
      <p:grpSp>
        <p:nvGrpSpPr>
          <p:cNvPr id="74" name="Group 8">
            <a:extLst>
              <a:ext uri="{FF2B5EF4-FFF2-40B4-BE49-F238E27FC236}">
                <a16:creationId xmlns:a16="http://schemas.microsoft.com/office/drawing/2014/main" id="{1FCDB158-B1C2-4983-A4A1-4B0F8492FC2B}"/>
              </a:ext>
            </a:extLst>
          </p:cNvPr>
          <p:cNvGrpSpPr/>
          <p:nvPr/>
        </p:nvGrpSpPr>
        <p:grpSpPr>
          <a:xfrm>
            <a:off x="9385729" y="2837056"/>
            <a:ext cx="5507497" cy="2370655"/>
            <a:chOff x="0" y="0"/>
            <a:chExt cx="1192972" cy="613217"/>
          </a:xfrm>
        </p:grpSpPr>
        <p:sp>
          <p:nvSpPr>
            <p:cNvPr id="76" name="Freeform 9">
              <a:extLst>
                <a:ext uri="{FF2B5EF4-FFF2-40B4-BE49-F238E27FC236}">
                  <a16:creationId xmlns:a16="http://schemas.microsoft.com/office/drawing/2014/main" id="{8E90E53F-10DC-4746-8C24-524D0D130716}"/>
                </a:ext>
              </a:extLst>
            </p:cNvPr>
            <p:cNvSpPr/>
            <p:nvPr/>
          </p:nvSpPr>
          <p:spPr>
            <a:xfrm>
              <a:off x="0" y="0"/>
              <a:ext cx="1192972" cy="613217"/>
            </a:xfrm>
            <a:custGeom>
              <a:avLst/>
              <a:gdLst/>
              <a:ahLst/>
              <a:cxnLst/>
              <a:rect l="l" t="t" r="r" b="b"/>
              <a:pathLst>
                <a:path w="1192972" h="613217">
                  <a:moveTo>
                    <a:pt x="25638" y="0"/>
                  </a:moveTo>
                  <a:lnTo>
                    <a:pt x="1167334" y="0"/>
                  </a:lnTo>
                  <a:cubicBezTo>
                    <a:pt x="1181493" y="0"/>
                    <a:pt x="1192972" y="11479"/>
                    <a:pt x="1192972" y="25638"/>
                  </a:cubicBezTo>
                  <a:lnTo>
                    <a:pt x="1192972" y="587579"/>
                  </a:lnTo>
                  <a:cubicBezTo>
                    <a:pt x="1192972" y="601739"/>
                    <a:pt x="1181493" y="613217"/>
                    <a:pt x="1167334" y="613217"/>
                  </a:cubicBezTo>
                  <a:lnTo>
                    <a:pt x="25638" y="613217"/>
                  </a:lnTo>
                  <a:cubicBezTo>
                    <a:pt x="11479" y="613217"/>
                    <a:pt x="0" y="601739"/>
                    <a:pt x="0" y="587579"/>
                  </a:cubicBezTo>
                  <a:lnTo>
                    <a:pt x="0" y="25638"/>
                  </a:lnTo>
                  <a:cubicBezTo>
                    <a:pt x="0" y="11479"/>
                    <a:pt x="11479" y="0"/>
                    <a:pt x="25638" y="0"/>
                  </a:cubicBezTo>
                  <a:close/>
                </a:path>
              </a:pathLst>
            </a:custGeom>
            <a:solidFill>
              <a:srgbClr val="CDF1FF"/>
            </a:solidFill>
          </p:spPr>
        </p:sp>
        <p:sp>
          <p:nvSpPr>
            <p:cNvPr id="77" name="TextBox 10">
              <a:extLst>
                <a:ext uri="{FF2B5EF4-FFF2-40B4-BE49-F238E27FC236}">
                  <a16:creationId xmlns:a16="http://schemas.microsoft.com/office/drawing/2014/main" id="{A87C57E7-E48F-463D-8CF5-28F0FF51D807}"/>
                </a:ext>
              </a:extLst>
            </p:cNvPr>
            <p:cNvSpPr txBox="1"/>
            <p:nvPr/>
          </p:nvSpPr>
          <p:spPr>
            <a:xfrm>
              <a:off x="0" y="-47625"/>
              <a:ext cx="1192972" cy="6608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59"/>
                </a:lnSpc>
              </a:pPr>
              <a:endParaRPr/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1B89FF5F-3C55-4AA2-B9B8-A2A785B29019}"/>
              </a:ext>
            </a:extLst>
          </p:cNvPr>
          <p:cNvGrpSpPr/>
          <p:nvPr/>
        </p:nvGrpSpPr>
        <p:grpSpPr>
          <a:xfrm>
            <a:off x="3337068" y="2826081"/>
            <a:ext cx="5507497" cy="2370655"/>
            <a:chOff x="3345715" y="3623977"/>
            <a:chExt cx="5507497" cy="2370655"/>
          </a:xfrm>
        </p:grpSpPr>
        <p:grpSp>
          <p:nvGrpSpPr>
            <p:cNvPr id="22" name="Group 8">
              <a:extLst>
                <a:ext uri="{FF2B5EF4-FFF2-40B4-BE49-F238E27FC236}">
                  <a16:creationId xmlns:a16="http://schemas.microsoft.com/office/drawing/2014/main" id="{70C556BE-9A86-403D-BEBA-B393FB58364C}"/>
                </a:ext>
              </a:extLst>
            </p:cNvPr>
            <p:cNvGrpSpPr/>
            <p:nvPr/>
          </p:nvGrpSpPr>
          <p:grpSpPr>
            <a:xfrm>
              <a:off x="3345715" y="3623977"/>
              <a:ext cx="5507497" cy="2370655"/>
              <a:chOff x="0" y="0"/>
              <a:chExt cx="1192972" cy="613217"/>
            </a:xfrm>
          </p:grpSpPr>
          <p:sp>
            <p:nvSpPr>
              <p:cNvPr id="23" name="Freeform 9">
                <a:extLst>
                  <a:ext uri="{FF2B5EF4-FFF2-40B4-BE49-F238E27FC236}">
                    <a16:creationId xmlns:a16="http://schemas.microsoft.com/office/drawing/2014/main" id="{16DFFCC1-8ADD-4086-8C9E-191D47D37048}"/>
                  </a:ext>
                </a:extLst>
              </p:cNvPr>
              <p:cNvSpPr/>
              <p:nvPr/>
            </p:nvSpPr>
            <p:spPr>
              <a:xfrm>
                <a:off x="0" y="0"/>
                <a:ext cx="1192972" cy="613217"/>
              </a:xfrm>
              <a:custGeom>
                <a:avLst/>
                <a:gdLst/>
                <a:ahLst/>
                <a:cxnLst/>
                <a:rect l="l" t="t" r="r" b="b"/>
                <a:pathLst>
                  <a:path w="1192972" h="613217">
                    <a:moveTo>
                      <a:pt x="25638" y="0"/>
                    </a:moveTo>
                    <a:lnTo>
                      <a:pt x="1167334" y="0"/>
                    </a:lnTo>
                    <a:cubicBezTo>
                      <a:pt x="1181493" y="0"/>
                      <a:pt x="1192972" y="11479"/>
                      <a:pt x="1192972" y="25638"/>
                    </a:cubicBezTo>
                    <a:lnTo>
                      <a:pt x="1192972" y="587579"/>
                    </a:lnTo>
                    <a:cubicBezTo>
                      <a:pt x="1192972" y="601739"/>
                      <a:pt x="1181493" y="613217"/>
                      <a:pt x="1167334" y="613217"/>
                    </a:cubicBezTo>
                    <a:lnTo>
                      <a:pt x="25638" y="613217"/>
                    </a:lnTo>
                    <a:cubicBezTo>
                      <a:pt x="11479" y="613217"/>
                      <a:pt x="0" y="601739"/>
                      <a:pt x="0" y="587579"/>
                    </a:cubicBezTo>
                    <a:lnTo>
                      <a:pt x="0" y="25638"/>
                    </a:lnTo>
                    <a:cubicBezTo>
                      <a:pt x="0" y="11479"/>
                      <a:pt x="11479" y="0"/>
                      <a:pt x="25638" y="0"/>
                    </a:cubicBezTo>
                    <a:close/>
                  </a:path>
                </a:pathLst>
              </a:custGeom>
              <a:solidFill>
                <a:srgbClr val="CDF1FF"/>
              </a:solidFill>
            </p:spPr>
          </p:sp>
          <p:sp>
            <p:nvSpPr>
              <p:cNvPr id="24" name="TextBox 10">
                <a:extLst>
                  <a:ext uri="{FF2B5EF4-FFF2-40B4-BE49-F238E27FC236}">
                    <a16:creationId xmlns:a16="http://schemas.microsoft.com/office/drawing/2014/main" id="{79D68131-138B-412F-AA87-0ED28DC692BF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1192972" cy="66084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359"/>
                  </a:lnSpc>
                </a:pPr>
                <a:endParaRPr/>
              </a:p>
            </p:txBody>
          </p:sp>
        </p:grpSp>
        <p:sp>
          <p:nvSpPr>
            <p:cNvPr id="64" name="TextBox 37">
              <a:extLst>
                <a:ext uri="{FF2B5EF4-FFF2-40B4-BE49-F238E27FC236}">
                  <a16:creationId xmlns:a16="http://schemas.microsoft.com/office/drawing/2014/main" id="{6E15F7B9-680F-4FC9-A33F-752AD06BC127}"/>
                </a:ext>
              </a:extLst>
            </p:cNvPr>
            <p:cNvSpPr txBox="1"/>
            <p:nvPr/>
          </p:nvSpPr>
          <p:spPr>
            <a:xfrm>
              <a:off x="3634162" y="4055362"/>
              <a:ext cx="4993398" cy="166199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spcBef>
                  <a:spcPts val="1200"/>
                </a:spcBef>
              </a:pPr>
              <a:r>
                <a:rPr lang="en-US" altLang="ko-KR" sz="2400" b="1" dirty="0">
                  <a:solidFill>
                    <a:srgbClr val="0070C0"/>
                  </a:solidFill>
                </a:rPr>
                <a:t>: 50</a:t>
              </a:r>
              <a:r>
                <a:rPr lang="ko-KR" altLang="en-US" sz="2400" b="1" dirty="0">
                  <a:solidFill>
                    <a:srgbClr val="0070C0"/>
                  </a:solidFill>
                </a:rPr>
                <a:t>만원</a:t>
              </a:r>
              <a:r>
                <a:rPr lang="ko-KR" altLang="en-US" sz="2400" b="1" dirty="0"/>
                <a:t> </a:t>
              </a:r>
              <a:endParaRPr lang="en-US" altLang="ko-KR" sz="2400" b="1" dirty="0"/>
            </a:p>
            <a:p>
              <a:pPr marL="342900" indent="-342900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ko-KR" altLang="en-US" dirty="0"/>
                <a:t>대상</a:t>
              </a:r>
              <a:r>
                <a:rPr lang="en-US" altLang="ko-KR" dirty="0"/>
                <a:t>: </a:t>
              </a:r>
              <a:r>
                <a:rPr lang="ko-KR" altLang="en-US" dirty="0"/>
                <a:t>선발 시점에서 </a:t>
              </a:r>
              <a:r>
                <a:rPr lang="en-US" altLang="ko-KR" dirty="0"/>
                <a:t>2</a:t>
              </a:r>
              <a:r>
                <a:rPr lang="ko-KR" altLang="en-US" dirty="0"/>
                <a:t>개 학기 유지한 학생</a:t>
              </a:r>
              <a:endParaRPr lang="en-US" altLang="ko-KR" dirty="0"/>
            </a:p>
            <a:p>
              <a:pPr marL="342900" indent="-342900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ko-KR" altLang="en-US" dirty="0"/>
                <a:t>지급기준</a:t>
              </a:r>
              <a:r>
                <a:rPr lang="en-US" altLang="ko-KR" dirty="0"/>
                <a:t>:   - </a:t>
              </a:r>
              <a:r>
                <a:rPr lang="ko-KR" altLang="en-US" dirty="0"/>
                <a:t>학기당 </a:t>
              </a:r>
              <a:r>
                <a:rPr lang="en-US" altLang="ko-KR" dirty="0"/>
                <a:t>3</a:t>
              </a:r>
              <a:r>
                <a:rPr lang="ko-KR" altLang="en-US" dirty="0"/>
                <a:t>학점 이상 이수</a:t>
              </a:r>
              <a:endParaRPr lang="en-US" altLang="ko-KR" dirty="0"/>
            </a:p>
            <a:p>
              <a:pPr>
                <a:spcBef>
                  <a:spcPts val="1200"/>
                </a:spcBef>
              </a:pPr>
              <a:r>
                <a:rPr lang="en-US" altLang="ko-KR" dirty="0"/>
                <a:t>                             - </a:t>
              </a:r>
              <a:r>
                <a:rPr lang="ko-KR" altLang="en-US" dirty="0"/>
                <a:t>융합전공 평점 </a:t>
              </a:r>
              <a:r>
                <a:rPr lang="en-US" altLang="ko-KR" dirty="0"/>
                <a:t>3.5</a:t>
              </a:r>
              <a:r>
                <a:rPr lang="ko-KR" altLang="en-US" dirty="0"/>
                <a:t>이상</a:t>
              </a:r>
              <a:r>
                <a:rPr lang="en-US" altLang="ko-KR" dirty="0"/>
                <a:t>   </a:t>
              </a:r>
            </a:p>
          </p:txBody>
        </p:sp>
      </p:grpSp>
      <p:grpSp>
        <p:nvGrpSpPr>
          <p:cNvPr id="39" name="Group 23">
            <a:extLst>
              <a:ext uri="{FF2B5EF4-FFF2-40B4-BE49-F238E27FC236}">
                <a16:creationId xmlns:a16="http://schemas.microsoft.com/office/drawing/2014/main" id="{28FF4475-D911-4560-8C68-517B98FDF9CE}"/>
              </a:ext>
            </a:extLst>
          </p:cNvPr>
          <p:cNvGrpSpPr/>
          <p:nvPr/>
        </p:nvGrpSpPr>
        <p:grpSpPr>
          <a:xfrm>
            <a:off x="15047912" y="3077572"/>
            <a:ext cx="1594665" cy="1591900"/>
            <a:chOff x="0" y="-47625"/>
            <a:chExt cx="671865" cy="660842"/>
          </a:xfrm>
        </p:grpSpPr>
        <p:sp>
          <p:nvSpPr>
            <p:cNvPr id="40" name="Freeform 24">
              <a:extLst>
                <a:ext uri="{FF2B5EF4-FFF2-40B4-BE49-F238E27FC236}">
                  <a16:creationId xmlns:a16="http://schemas.microsoft.com/office/drawing/2014/main" id="{C5942F1C-8C0F-48F3-B007-90D8C8B47804}"/>
                </a:ext>
              </a:extLst>
            </p:cNvPr>
            <p:cNvSpPr/>
            <p:nvPr/>
          </p:nvSpPr>
          <p:spPr>
            <a:xfrm>
              <a:off x="0" y="0"/>
              <a:ext cx="671865" cy="613217"/>
            </a:xfrm>
            <a:custGeom>
              <a:avLst/>
              <a:gdLst/>
              <a:ahLst/>
              <a:cxnLst/>
              <a:rect l="l" t="t" r="r" b="b"/>
              <a:pathLst>
                <a:path w="671865" h="613217">
                  <a:moveTo>
                    <a:pt x="45523" y="0"/>
                  </a:moveTo>
                  <a:lnTo>
                    <a:pt x="626341" y="0"/>
                  </a:lnTo>
                  <a:cubicBezTo>
                    <a:pt x="638415" y="0"/>
                    <a:pt x="649994" y="4796"/>
                    <a:pt x="658531" y="13333"/>
                  </a:cubicBezTo>
                  <a:cubicBezTo>
                    <a:pt x="667068" y="21871"/>
                    <a:pt x="671865" y="33450"/>
                    <a:pt x="671865" y="45523"/>
                  </a:cubicBezTo>
                  <a:lnTo>
                    <a:pt x="671865" y="567694"/>
                  </a:lnTo>
                  <a:cubicBezTo>
                    <a:pt x="671865" y="579767"/>
                    <a:pt x="667068" y="591346"/>
                    <a:pt x="658531" y="599884"/>
                  </a:cubicBezTo>
                  <a:cubicBezTo>
                    <a:pt x="649994" y="608421"/>
                    <a:pt x="638415" y="613217"/>
                    <a:pt x="626341" y="613217"/>
                  </a:cubicBezTo>
                  <a:lnTo>
                    <a:pt x="45523" y="613217"/>
                  </a:lnTo>
                  <a:cubicBezTo>
                    <a:pt x="33450" y="613217"/>
                    <a:pt x="21871" y="608421"/>
                    <a:pt x="13333" y="599884"/>
                  </a:cubicBezTo>
                  <a:cubicBezTo>
                    <a:pt x="4796" y="591346"/>
                    <a:pt x="0" y="579767"/>
                    <a:pt x="0" y="567694"/>
                  </a:cubicBezTo>
                  <a:lnTo>
                    <a:pt x="0" y="45523"/>
                  </a:lnTo>
                  <a:cubicBezTo>
                    <a:pt x="0" y="33450"/>
                    <a:pt x="4796" y="21871"/>
                    <a:pt x="13333" y="13333"/>
                  </a:cubicBezTo>
                  <a:cubicBezTo>
                    <a:pt x="21871" y="4796"/>
                    <a:pt x="33450" y="0"/>
                    <a:pt x="45523" y="0"/>
                  </a:cubicBezTo>
                  <a:close/>
                </a:path>
              </a:pathLst>
            </a:custGeom>
            <a:solidFill>
              <a:srgbClr val="E5F8FF"/>
            </a:solidFill>
          </p:spPr>
        </p:sp>
        <p:sp>
          <p:nvSpPr>
            <p:cNvPr id="41" name="TextBox 25">
              <a:extLst>
                <a:ext uri="{FF2B5EF4-FFF2-40B4-BE49-F238E27FC236}">
                  <a16:creationId xmlns:a16="http://schemas.microsoft.com/office/drawing/2014/main" id="{D9FC62F7-6674-446D-85CE-841FA8572710}"/>
                </a:ext>
              </a:extLst>
            </p:cNvPr>
            <p:cNvSpPr txBox="1"/>
            <p:nvPr/>
          </p:nvSpPr>
          <p:spPr>
            <a:xfrm>
              <a:off x="0" y="-47625"/>
              <a:ext cx="671865" cy="6608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59"/>
                </a:lnSpc>
              </a:pPr>
              <a:endParaRPr/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F8487FA5-FB4F-4FD9-A321-7037ED087278}"/>
              </a:ext>
            </a:extLst>
          </p:cNvPr>
          <p:cNvGrpSpPr/>
          <p:nvPr/>
        </p:nvGrpSpPr>
        <p:grpSpPr>
          <a:xfrm>
            <a:off x="1628129" y="3195759"/>
            <a:ext cx="1594665" cy="1477177"/>
            <a:chOff x="1636776" y="3993655"/>
            <a:chExt cx="1594665" cy="1477177"/>
          </a:xfrm>
        </p:grpSpPr>
        <p:grpSp>
          <p:nvGrpSpPr>
            <p:cNvPr id="25" name="Group 11">
              <a:extLst>
                <a:ext uri="{FF2B5EF4-FFF2-40B4-BE49-F238E27FC236}">
                  <a16:creationId xmlns:a16="http://schemas.microsoft.com/office/drawing/2014/main" id="{92CF3A2E-90B6-4FCE-A9B7-CA2A008C4F92}"/>
                </a:ext>
              </a:extLst>
            </p:cNvPr>
            <p:cNvGrpSpPr/>
            <p:nvPr/>
          </p:nvGrpSpPr>
          <p:grpSpPr>
            <a:xfrm>
              <a:off x="1636776" y="3993655"/>
              <a:ext cx="1594665" cy="1477177"/>
              <a:chOff x="0" y="0"/>
              <a:chExt cx="671865" cy="613217"/>
            </a:xfrm>
          </p:grpSpPr>
          <p:sp>
            <p:nvSpPr>
              <p:cNvPr id="26" name="Freeform 12">
                <a:extLst>
                  <a:ext uri="{FF2B5EF4-FFF2-40B4-BE49-F238E27FC236}">
                    <a16:creationId xmlns:a16="http://schemas.microsoft.com/office/drawing/2014/main" id="{248A7711-114D-4588-9B57-3D19AD85FDC2}"/>
                  </a:ext>
                </a:extLst>
              </p:cNvPr>
              <p:cNvSpPr/>
              <p:nvPr/>
            </p:nvSpPr>
            <p:spPr>
              <a:xfrm>
                <a:off x="0" y="0"/>
                <a:ext cx="671865" cy="613217"/>
              </a:xfrm>
              <a:custGeom>
                <a:avLst/>
                <a:gdLst/>
                <a:ahLst/>
                <a:cxnLst/>
                <a:rect l="l" t="t" r="r" b="b"/>
                <a:pathLst>
                  <a:path w="671865" h="613217">
                    <a:moveTo>
                      <a:pt x="45523" y="0"/>
                    </a:moveTo>
                    <a:lnTo>
                      <a:pt x="626341" y="0"/>
                    </a:lnTo>
                    <a:cubicBezTo>
                      <a:pt x="638415" y="0"/>
                      <a:pt x="649994" y="4796"/>
                      <a:pt x="658531" y="13333"/>
                    </a:cubicBezTo>
                    <a:cubicBezTo>
                      <a:pt x="667068" y="21871"/>
                      <a:pt x="671865" y="33450"/>
                      <a:pt x="671865" y="45523"/>
                    </a:cubicBezTo>
                    <a:lnTo>
                      <a:pt x="671865" y="567694"/>
                    </a:lnTo>
                    <a:cubicBezTo>
                      <a:pt x="671865" y="579767"/>
                      <a:pt x="667068" y="591346"/>
                      <a:pt x="658531" y="599884"/>
                    </a:cubicBezTo>
                    <a:cubicBezTo>
                      <a:pt x="649994" y="608421"/>
                      <a:pt x="638415" y="613217"/>
                      <a:pt x="626341" y="613217"/>
                    </a:cubicBezTo>
                    <a:lnTo>
                      <a:pt x="45523" y="613217"/>
                    </a:lnTo>
                    <a:cubicBezTo>
                      <a:pt x="33450" y="613217"/>
                      <a:pt x="21871" y="608421"/>
                      <a:pt x="13333" y="599884"/>
                    </a:cubicBezTo>
                    <a:cubicBezTo>
                      <a:pt x="4796" y="591346"/>
                      <a:pt x="0" y="579767"/>
                      <a:pt x="0" y="567694"/>
                    </a:cubicBezTo>
                    <a:lnTo>
                      <a:pt x="0" y="45523"/>
                    </a:lnTo>
                    <a:cubicBezTo>
                      <a:pt x="0" y="33450"/>
                      <a:pt x="4796" y="21871"/>
                      <a:pt x="13333" y="13333"/>
                    </a:cubicBezTo>
                    <a:cubicBezTo>
                      <a:pt x="21871" y="4796"/>
                      <a:pt x="33450" y="0"/>
                      <a:pt x="45523" y="0"/>
                    </a:cubicBezTo>
                    <a:close/>
                  </a:path>
                </a:pathLst>
              </a:custGeom>
              <a:solidFill>
                <a:srgbClr val="E5F8FF"/>
              </a:solidFill>
            </p:spPr>
          </p:sp>
          <p:sp>
            <p:nvSpPr>
              <p:cNvPr id="27" name="TextBox 13">
                <a:extLst>
                  <a:ext uri="{FF2B5EF4-FFF2-40B4-BE49-F238E27FC236}">
                    <a16:creationId xmlns:a16="http://schemas.microsoft.com/office/drawing/2014/main" id="{14CE09E5-482B-487C-A970-C0A20C69E968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671865" cy="66084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359"/>
                  </a:lnSpc>
                </a:pPr>
                <a:endParaRPr/>
              </a:p>
            </p:txBody>
          </p:sp>
        </p:grpSp>
        <p:sp>
          <p:nvSpPr>
            <p:cNvPr id="48" name="Freeform 27">
              <a:extLst>
                <a:ext uri="{FF2B5EF4-FFF2-40B4-BE49-F238E27FC236}">
                  <a16:creationId xmlns:a16="http://schemas.microsoft.com/office/drawing/2014/main" id="{F2C0E7C3-6F0F-4F04-8090-107BC65257D7}"/>
                </a:ext>
              </a:extLst>
            </p:cNvPr>
            <p:cNvSpPr/>
            <p:nvPr/>
          </p:nvSpPr>
          <p:spPr>
            <a:xfrm>
              <a:off x="1916051" y="4349377"/>
              <a:ext cx="1036113" cy="812536"/>
            </a:xfrm>
            <a:custGeom>
              <a:avLst/>
              <a:gdLst/>
              <a:ahLst/>
              <a:cxnLst/>
              <a:rect l="l" t="t" r="r" b="b"/>
              <a:pathLst>
                <a:path w="1353490" h="1183689">
                  <a:moveTo>
                    <a:pt x="0" y="0"/>
                  </a:moveTo>
                  <a:lnTo>
                    <a:pt x="1353490" y="0"/>
                  </a:lnTo>
                  <a:lnTo>
                    <a:pt x="1353490" y="1183689"/>
                  </a:lnTo>
                  <a:lnTo>
                    <a:pt x="0" y="11836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7DC2E561-B377-4D84-87D1-E819DD78C3F1}"/>
              </a:ext>
            </a:extLst>
          </p:cNvPr>
          <p:cNvGrpSpPr/>
          <p:nvPr/>
        </p:nvGrpSpPr>
        <p:grpSpPr>
          <a:xfrm>
            <a:off x="15047912" y="6446598"/>
            <a:ext cx="1587487" cy="1477174"/>
            <a:chOff x="14129769" y="6929991"/>
            <a:chExt cx="2550986" cy="2328309"/>
          </a:xfrm>
        </p:grpSpPr>
        <p:grpSp>
          <p:nvGrpSpPr>
            <p:cNvPr id="51" name="Group 28">
              <a:extLst>
                <a:ext uri="{FF2B5EF4-FFF2-40B4-BE49-F238E27FC236}">
                  <a16:creationId xmlns:a16="http://schemas.microsoft.com/office/drawing/2014/main" id="{662369B5-36AF-4923-BF85-8D09BC0A6763}"/>
                </a:ext>
              </a:extLst>
            </p:cNvPr>
            <p:cNvGrpSpPr/>
            <p:nvPr/>
          </p:nvGrpSpPr>
          <p:grpSpPr>
            <a:xfrm>
              <a:off x="14129769" y="6929991"/>
              <a:ext cx="2550986" cy="2328309"/>
              <a:chOff x="0" y="0"/>
              <a:chExt cx="671865" cy="613217"/>
            </a:xfrm>
          </p:grpSpPr>
          <p:sp>
            <p:nvSpPr>
              <p:cNvPr id="52" name="Freeform 29">
                <a:extLst>
                  <a:ext uri="{FF2B5EF4-FFF2-40B4-BE49-F238E27FC236}">
                    <a16:creationId xmlns:a16="http://schemas.microsoft.com/office/drawing/2014/main" id="{3DD86378-B99E-4895-AFB2-299D18501EA2}"/>
                  </a:ext>
                </a:extLst>
              </p:cNvPr>
              <p:cNvSpPr/>
              <p:nvPr/>
            </p:nvSpPr>
            <p:spPr>
              <a:xfrm>
                <a:off x="0" y="0"/>
                <a:ext cx="671865" cy="613217"/>
              </a:xfrm>
              <a:custGeom>
                <a:avLst/>
                <a:gdLst/>
                <a:ahLst/>
                <a:cxnLst/>
                <a:rect l="l" t="t" r="r" b="b"/>
                <a:pathLst>
                  <a:path w="671865" h="613217">
                    <a:moveTo>
                      <a:pt x="45523" y="0"/>
                    </a:moveTo>
                    <a:lnTo>
                      <a:pt x="626341" y="0"/>
                    </a:lnTo>
                    <a:cubicBezTo>
                      <a:pt x="638415" y="0"/>
                      <a:pt x="649994" y="4796"/>
                      <a:pt x="658531" y="13333"/>
                    </a:cubicBezTo>
                    <a:cubicBezTo>
                      <a:pt x="667068" y="21871"/>
                      <a:pt x="671865" y="33450"/>
                      <a:pt x="671865" y="45523"/>
                    </a:cubicBezTo>
                    <a:lnTo>
                      <a:pt x="671865" y="567694"/>
                    </a:lnTo>
                    <a:cubicBezTo>
                      <a:pt x="671865" y="579767"/>
                      <a:pt x="667068" y="591346"/>
                      <a:pt x="658531" y="599884"/>
                    </a:cubicBezTo>
                    <a:cubicBezTo>
                      <a:pt x="649994" y="608421"/>
                      <a:pt x="638415" y="613217"/>
                      <a:pt x="626341" y="613217"/>
                    </a:cubicBezTo>
                    <a:lnTo>
                      <a:pt x="45523" y="613217"/>
                    </a:lnTo>
                    <a:cubicBezTo>
                      <a:pt x="33450" y="613217"/>
                      <a:pt x="21871" y="608421"/>
                      <a:pt x="13333" y="599884"/>
                    </a:cubicBezTo>
                    <a:cubicBezTo>
                      <a:pt x="4796" y="591346"/>
                      <a:pt x="0" y="579767"/>
                      <a:pt x="0" y="567694"/>
                    </a:cubicBezTo>
                    <a:lnTo>
                      <a:pt x="0" y="45523"/>
                    </a:lnTo>
                    <a:cubicBezTo>
                      <a:pt x="0" y="33450"/>
                      <a:pt x="4796" y="21871"/>
                      <a:pt x="13333" y="13333"/>
                    </a:cubicBezTo>
                    <a:cubicBezTo>
                      <a:pt x="21871" y="4796"/>
                      <a:pt x="33450" y="0"/>
                      <a:pt x="45523" y="0"/>
                    </a:cubicBezTo>
                    <a:close/>
                  </a:path>
                </a:pathLst>
              </a:custGeom>
              <a:solidFill>
                <a:srgbClr val="E5F8FF"/>
              </a:solidFill>
            </p:spPr>
          </p:sp>
          <p:sp>
            <p:nvSpPr>
              <p:cNvPr id="53" name="TextBox 30">
                <a:extLst>
                  <a:ext uri="{FF2B5EF4-FFF2-40B4-BE49-F238E27FC236}">
                    <a16:creationId xmlns:a16="http://schemas.microsoft.com/office/drawing/2014/main" id="{C7C8E0FD-9BE8-40A1-AF19-33DBA91D1F72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671865" cy="66084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359"/>
                  </a:lnSpc>
                </a:pPr>
                <a:endParaRPr/>
              </a:p>
            </p:txBody>
          </p:sp>
        </p:grpSp>
        <p:sp>
          <p:nvSpPr>
            <p:cNvPr id="56" name="Freeform 31">
              <a:extLst>
                <a:ext uri="{FF2B5EF4-FFF2-40B4-BE49-F238E27FC236}">
                  <a16:creationId xmlns:a16="http://schemas.microsoft.com/office/drawing/2014/main" id="{3911A2ED-C3F8-4221-A8C4-42954CC5D6E3}"/>
                </a:ext>
              </a:extLst>
            </p:cNvPr>
            <p:cNvSpPr/>
            <p:nvPr/>
          </p:nvSpPr>
          <p:spPr>
            <a:xfrm>
              <a:off x="14663169" y="7521324"/>
              <a:ext cx="1412702" cy="1253452"/>
            </a:xfrm>
            <a:custGeom>
              <a:avLst/>
              <a:gdLst/>
              <a:ahLst/>
              <a:cxnLst/>
              <a:rect l="l" t="t" r="r" b="b"/>
              <a:pathLst>
                <a:path w="1412702" h="1253452">
                  <a:moveTo>
                    <a:pt x="0" y="0"/>
                  </a:moveTo>
                  <a:lnTo>
                    <a:pt x="1412702" y="0"/>
                  </a:lnTo>
                  <a:lnTo>
                    <a:pt x="1412702" y="1253453"/>
                  </a:lnTo>
                  <a:lnTo>
                    <a:pt x="0" y="12534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57" name="Group 32">
            <a:extLst>
              <a:ext uri="{FF2B5EF4-FFF2-40B4-BE49-F238E27FC236}">
                <a16:creationId xmlns:a16="http://schemas.microsoft.com/office/drawing/2014/main" id="{6BFB5EB5-7662-4DA6-B0C4-7EC9A76A9320}"/>
              </a:ext>
            </a:extLst>
          </p:cNvPr>
          <p:cNvGrpSpPr/>
          <p:nvPr/>
        </p:nvGrpSpPr>
        <p:grpSpPr>
          <a:xfrm>
            <a:off x="1639894" y="6446599"/>
            <a:ext cx="1601400" cy="1477173"/>
            <a:chOff x="0" y="0"/>
            <a:chExt cx="671865" cy="613217"/>
          </a:xfrm>
        </p:grpSpPr>
        <p:sp>
          <p:nvSpPr>
            <p:cNvPr id="58" name="Freeform 33">
              <a:extLst>
                <a:ext uri="{FF2B5EF4-FFF2-40B4-BE49-F238E27FC236}">
                  <a16:creationId xmlns:a16="http://schemas.microsoft.com/office/drawing/2014/main" id="{A2BABE5D-2A04-4FBB-8BC4-CAEFCFD509BE}"/>
                </a:ext>
              </a:extLst>
            </p:cNvPr>
            <p:cNvSpPr/>
            <p:nvPr/>
          </p:nvSpPr>
          <p:spPr>
            <a:xfrm>
              <a:off x="0" y="0"/>
              <a:ext cx="671865" cy="613217"/>
            </a:xfrm>
            <a:custGeom>
              <a:avLst/>
              <a:gdLst/>
              <a:ahLst/>
              <a:cxnLst/>
              <a:rect l="l" t="t" r="r" b="b"/>
              <a:pathLst>
                <a:path w="671865" h="613217">
                  <a:moveTo>
                    <a:pt x="45523" y="0"/>
                  </a:moveTo>
                  <a:lnTo>
                    <a:pt x="626341" y="0"/>
                  </a:lnTo>
                  <a:cubicBezTo>
                    <a:pt x="638415" y="0"/>
                    <a:pt x="649994" y="4796"/>
                    <a:pt x="658531" y="13333"/>
                  </a:cubicBezTo>
                  <a:cubicBezTo>
                    <a:pt x="667068" y="21871"/>
                    <a:pt x="671865" y="33450"/>
                    <a:pt x="671865" y="45523"/>
                  </a:cubicBezTo>
                  <a:lnTo>
                    <a:pt x="671865" y="567694"/>
                  </a:lnTo>
                  <a:cubicBezTo>
                    <a:pt x="671865" y="579767"/>
                    <a:pt x="667068" y="591346"/>
                    <a:pt x="658531" y="599884"/>
                  </a:cubicBezTo>
                  <a:cubicBezTo>
                    <a:pt x="649994" y="608421"/>
                    <a:pt x="638415" y="613217"/>
                    <a:pt x="626341" y="613217"/>
                  </a:cubicBezTo>
                  <a:lnTo>
                    <a:pt x="45523" y="613217"/>
                  </a:lnTo>
                  <a:cubicBezTo>
                    <a:pt x="33450" y="613217"/>
                    <a:pt x="21871" y="608421"/>
                    <a:pt x="13333" y="599884"/>
                  </a:cubicBezTo>
                  <a:cubicBezTo>
                    <a:pt x="4796" y="591346"/>
                    <a:pt x="0" y="579767"/>
                    <a:pt x="0" y="567694"/>
                  </a:cubicBezTo>
                  <a:lnTo>
                    <a:pt x="0" y="45523"/>
                  </a:lnTo>
                  <a:cubicBezTo>
                    <a:pt x="0" y="33450"/>
                    <a:pt x="4796" y="21871"/>
                    <a:pt x="13333" y="13333"/>
                  </a:cubicBezTo>
                  <a:cubicBezTo>
                    <a:pt x="21871" y="4796"/>
                    <a:pt x="33450" y="0"/>
                    <a:pt x="45523" y="0"/>
                  </a:cubicBezTo>
                  <a:close/>
                </a:path>
              </a:pathLst>
            </a:custGeom>
            <a:solidFill>
              <a:srgbClr val="E5F8FF"/>
            </a:solidFill>
          </p:spPr>
        </p:sp>
        <p:sp>
          <p:nvSpPr>
            <p:cNvPr id="60" name="TextBox 34">
              <a:extLst>
                <a:ext uri="{FF2B5EF4-FFF2-40B4-BE49-F238E27FC236}">
                  <a16:creationId xmlns:a16="http://schemas.microsoft.com/office/drawing/2014/main" id="{6BFB6242-4F2A-488A-AF91-8A2B04538E55}"/>
                </a:ext>
              </a:extLst>
            </p:cNvPr>
            <p:cNvSpPr txBox="1"/>
            <p:nvPr/>
          </p:nvSpPr>
          <p:spPr>
            <a:xfrm>
              <a:off x="0" y="-47625"/>
              <a:ext cx="671865" cy="6608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59"/>
                </a:lnSpc>
              </a:pPr>
              <a:endParaRPr/>
            </a:p>
          </p:txBody>
        </p:sp>
      </p:grpSp>
      <p:sp>
        <p:nvSpPr>
          <p:cNvPr id="62" name="Freeform 35">
            <a:extLst>
              <a:ext uri="{FF2B5EF4-FFF2-40B4-BE49-F238E27FC236}">
                <a16:creationId xmlns:a16="http://schemas.microsoft.com/office/drawing/2014/main" id="{35CFC1DA-535B-43F5-AD27-BB90A79D88FC}"/>
              </a:ext>
            </a:extLst>
          </p:cNvPr>
          <p:cNvSpPr/>
          <p:nvPr/>
        </p:nvSpPr>
        <p:spPr>
          <a:xfrm>
            <a:off x="15379849" y="3590888"/>
            <a:ext cx="931081" cy="733722"/>
          </a:xfrm>
          <a:custGeom>
            <a:avLst/>
            <a:gdLst/>
            <a:ahLst/>
            <a:cxnLst/>
            <a:rect l="l" t="t" r="r" b="b"/>
            <a:pathLst>
              <a:path w="1483187" h="1156487">
                <a:moveTo>
                  <a:pt x="0" y="0"/>
                </a:moveTo>
                <a:lnTo>
                  <a:pt x="1483187" y="0"/>
                </a:lnTo>
                <a:lnTo>
                  <a:pt x="1483187" y="1156487"/>
                </a:lnTo>
                <a:lnTo>
                  <a:pt x="0" y="115648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3" name="TextBox 36">
            <a:extLst>
              <a:ext uri="{FF2B5EF4-FFF2-40B4-BE49-F238E27FC236}">
                <a16:creationId xmlns:a16="http://schemas.microsoft.com/office/drawing/2014/main" id="{0B54C6AC-C2B8-4A5E-8AAD-1CAF90D1E82E}"/>
              </a:ext>
            </a:extLst>
          </p:cNvPr>
          <p:cNvSpPr txBox="1"/>
          <p:nvPr/>
        </p:nvSpPr>
        <p:spPr>
          <a:xfrm>
            <a:off x="4725656" y="2384922"/>
            <a:ext cx="2724455" cy="6851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ko-KR" altLang="en-US" sz="3999" b="1" dirty="0" err="1">
                <a:solidFill>
                  <a:srgbClr val="137399"/>
                </a:solidFill>
                <a:latin typeface="210 디딤고딕" panose="020B0600000101010101" charset="-127"/>
                <a:ea typeface="210 디딤고딕" panose="020B0600000101010101" charset="-127"/>
                <a:cs typeface="마카롱"/>
                <a:sym typeface="마카롱"/>
              </a:rPr>
              <a:t>선발격려금</a:t>
            </a:r>
            <a:endParaRPr lang="en-US" sz="3999" b="1" dirty="0">
              <a:solidFill>
                <a:srgbClr val="137399"/>
              </a:solidFill>
              <a:latin typeface="210 디딤고딕" panose="020B0600000101010101" charset="-127"/>
              <a:ea typeface="210 디딤고딕" panose="020B0600000101010101" charset="-127"/>
              <a:cs typeface="마카롱"/>
              <a:sym typeface="마카롱"/>
            </a:endParaRPr>
          </a:p>
        </p:txBody>
      </p:sp>
      <p:sp>
        <p:nvSpPr>
          <p:cNvPr id="65" name="TextBox 38">
            <a:extLst>
              <a:ext uri="{FF2B5EF4-FFF2-40B4-BE49-F238E27FC236}">
                <a16:creationId xmlns:a16="http://schemas.microsoft.com/office/drawing/2014/main" id="{1BB93BCA-9061-4E61-8B52-2EE3C69791A3}"/>
              </a:ext>
            </a:extLst>
          </p:cNvPr>
          <p:cNvSpPr txBox="1"/>
          <p:nvPr/>
        </p:nvSpPr>
        <p:spPr>
          <a:xfrm>
            <a:off x="10620778" y="2439760"/>
            <a:ext cx="3118222" cy="6851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ko-KR" altLang="en-US" sz="3999" b="1" dirty="0">
                <a:solidFill>
                  <a:srgbClr val="137399"/>
                </a:solidFill>
                <a:latin typeface="210 디딤고딕" panose="020B0600000101010101" charset="-127"/>
                <a:ea typeface="210 디딤고딕" panose="020B0600000101010101" charset="-127"/>
                <a:cs typeface="마카롱"/>
                <a:sym typeface="마카롱"/>
              </a:rPr>
              <a:t>성적장학금</a:t>
            </a:r>
            <a:endParaRPr lang="en-US" sz="3999" b="1" dirty="0">
              <a:solidFill>
                <a:srgbClr val="137399"/>
              </a:solidFill>
              <a:latin typeface="210 디딤고딕" panose="020B0600000101010101" charset="-127"/>
              <a:ea typeface="210 디딤고딕" panose="020B0600000101010101" charset="-127"/>
              <a:cs typeface="마카롱"/>
              <a:sym typeface="마카롱"/>
            </a:endParaRPr>
          </a:p>
        </p:txBody>
      </p:sp>
      <p:sp>
        <p:nvSpPr>
          <p:cNvPr id="69" name="TextBox 44">
            <a:extLst>
              <a:ext uri="{FF2B5EF4-FFF2-40B4-BE49-F238E27FC236}">
                <a16:creationId xmlns:a16="http://schemas.microsoft.com/office/drawing/2014/main" id="{8C86F8AF-6E2B-4B28-B09F-50BBCAB548F1}"/>
              </a:ext>
            </a:extLst>
          </p:cNvPr>
          <p:cNvSpPr txBox="1"/>
          <p:nvPr/>
        </p:nvSpPr>
        <p:spPr>
          <a:xfrm>
            <a:off x="10269816" y="5675010"/>
            <a:ext cx="3905755" cy="6851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ko-KR" altLang="en-US" sz="3999" b="1" dirty="0">
                <a:solidFill>
                  <a:srgbClr val="137399"/>
                </a:solidFill>
                <a:latin typeface="210 디딤고딕" panose="020B0600000101010101" charset="-127"/>
                <a:ea typeface="210 디딤고딕" panose="020B0600000101010101" charset="-127"/>
                <a:cs typeface="마카롱"/>
                <a:sym typeface="마카롱"/>
              </a:rPr>
              <a:t>마일리지</a:t>
            </a:r>
            <a:endParaRPr lang="en-US" sz="3999" b="1" dirty="0">
              <a:solidFill>
                <a:srgbClr val="137399"/>
              </a:solidFill>
              <a:latin typeface="210 디딤고딕" panose="020B0600000101010101" charset="-127"/>
              <a:ea typeface="210 디딤고딕" panose="020B0600000101010101" charset="-127"/>
              <a:cs typeface="마카롱"/>
              <a:sym typeface="마카롱"/>
            </a:endParaRPr>
          </a:p>
        </p:txBody>
      </p:sp>
      <p:sp>
        <p:nvSpPr>
          <p:cNvPr id="71" name="AutoShape 46">
            <a:extLst>
              <a:ext uri="{FF2B5EF4-FFF2-40B4-BE49-F238E27FC236}">
                <a16:creationId xmlns:a16="http://schemas.microsoft.com/office/drawing/2014/main" id="{69DAF2E2-23C1-4EC8-B386-39B862061C61}"/>
              </a:ext>
            </a:extLst>
          </p:cNvPr>
          <p:cNvSpPr/>
          <p:nvPr/>
        </p:nvSpPr>
        <p:spPr>
          <a:xfrm flipV="1">
            <a:off x="1597088" y="5525670"/>
            <a:ext cx="15093615" cy="0"/>
          </a:xfrm>
          <a:prstGeom prst="line">
            <a:avLst/>
          </a:prstGeom>
          <a:ln w="19050" cap="flat">
            <a:solidFill>
              <a:srgbClr val="137399"/>
            </a:solidFill>
            <a:prstDash val="sysDash"/>
            <a:headEnd type="none" w="sm" len="sm"/>
            <a:tailEnd type="none" w="sm" len="sm"/>
          </a:ln>
        </p:spPr>
      </p:sp>
      <p:sp>
        <p:nvSpPr>
          <p:cNvPr id="72" name="AutoShape 47">
            <a:extLst>
              <a:ext uri="{FF2B5EF4-FFF2-40B4-BE49-F238E27FC236}">
                <a16:creationId xmlns:a16="http://schemas.microsoft.com/office/drawing/2014/main" id="{125551A2-A4FD-4DD9-B0C1-A1B7BCB994AE}"/>
              </a:ext>
            </a:extLst>
          </p:cNvPr>
          <p:cNvSpPr/>
          <p:nvPr/>
        </p:nvSpPr>
        <p:spPr>
          <a:xfrm flipV="1">
            <a:off x="9135353" y="2868427"/>
            <a:ext cx="0" cy="5634323"/>
          </a:xfrm>
          <a:prstGeom prst="line">
            <a:avLst/>
          </a:prstGeom>
          <a:ln w="19050" cap="flat">
            <a:solidFill>
              <a:srgbClr val="137399"/>
            </a:solidFill>
            <a:prstDash val="sysDash"/>
            <a:headEnd type="none" w="sm" len="sm"/>
            <a:tailEnd type="none" w="sm" len="sm"/>
          </a:ln>
        </p:spPr>
      </p: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8B6E3B70-0509-4F5E-A03D-731B926465F8}"/>
              </a:ext>
            </a:extLst>
          </p:cNvPr>
          <p:cNvGrpSpPr/>
          <p:nvPr/>
        </p:nvGrpSpPr>
        <p:grpSpPr>
          <a:xfrm>
            <a:off x="3373731" y="5907801"/>
            <a:ext cx="5507497" cy="2554770"/>
            <a:chOff x="3345715" y="3439862"/>
            <a:chExt cx="5507497" cy="2554770"/>
          </a:xfrm>
        </p:grpSpPr>
        <p:grpSp>
          <p:nvGrpSpPr>
            <p:cNvPr id="79" name="Group 8">
              <a:extLst>
                <a:ext uri="{FF2B5EF4-FFF2-40B4-BE49-F238E27FC236}">
                  <a16:creationId xmlns:a16="http://schemas.microsoft.com/office/drawing/2014/main" id="{44181313-F82C-456A-9FC9-730B531C1454}"/>
                </a:ext>
              </a:extLst>
            </p:cNvPr>
            <p:cNvGrpSpPr/>
            <p:nvPr/>
          </p:nvGrpSpPr>
          <p:grpSpPr>
            <a:xfrm>
              <a:off x="3345715" y="3439862"/>
              <a:ext cx="5507497" cy="2554770"/>
              <a:chOff x="0" y="-47625"/>
              <a:chExt cx="1192972" cy="660842"/>
            </a:xfrm>
          </p:grpSpPr>
          <p:sp>
            <p:nvSpPr>
              <p:cNvPr id="81" name="Freeform 9">
                <a:extLst>
                  <a:ext uri="{FF2B5EF4-FFF2-40B4-BE49-F238E27FC236}">
                    <a16:creationId xmlns:a16="http://schemas.microsoft.com/office/drawing/2014/main" id="{C4C86B7F-979B-42AD-A12B-378B689F59E9}"/>
                  </a:ext>
                </a:extLst>
              </p:cNvPr>
              <p:cNvSpPr/>
              <p:nvPr/>
            </p:nvSpPr>
            <p:spPr>
              <a:xfrm>
                <a:off x="0" y="0"/>
                <a:ext cx="1192972" cy="613217"/>
              </a:xfrm>
              <a:custGeom>
                <a:avLst/>
                <a:gdLst/>
                <a:ahLst/>
                <a:cxnLst/>
                <a:rect l="l" t="t" r="r" b="b"/>
                <a:pathLst>
                  <a:path w="1192972" h="613217">
                    <a:moveTo>
                      <a:pt x="25638" y="0"/>
                    </a:moveTo>
                    <a:lnTo>
                      <a:pt x="1167334" y="0"/>
                    </a:lnTo>
                    <a:cubicBezTo>
                      <a:pt x="1181493" y="0"/>
                      <a:pt x="1192972" y="11479"/>
                      <a:pt x="1192972" y="25638"/>
                    </a:cubicBezTo>
                    <a:lnTo>
                      <a:pt x="1192972" y="587579"/>
                    </a:lnTo>
                    <a:cubicBezTo>
                      <a:pt x="1192972" y="601739"/>
                      <a:pt x="1181493" y="613217"/>
                      <a:pt x="1167334" y="613217"/>
                    </a:cubicBezTo>
                    <a:lnTo>
                      <a:pt x="25638" y="613217"/>
                    </a:lnTo>
                    <a:cubicBezTo>
                      <a:pt x="11479" y="613217"/>
                      <a:pt x="0" y="601739"/>
                      <a:pt x="0" y="587579"/>
                    </a:cubicBezTo>
                    <a:lnTo>
                      <a:pt x="0" y="25638"/>
                    </a:lnTo>
                    <a:cubicBezTo>
                      <a:pt x="0" y="11479"/>
                      <a:pt x="11479" y="0"/>
                      <a:pt x="25638" y="0"/>
                    </a:cubicBezTo>
                    <a:close/>
                  </a:path>
                </a:pathLst>
              </a:custGeom>
              <a:solidFill>
                <a:srgbClr val="CDF1FF"/>
              </a:solidFill>
            </p:spPr>
          </p:sp>
          <p:sp>
            <p:nvSpPr>
              <p:cNvPr id="82" name="TextBox 10">
                <a:extLst>
                  <a:ext uri="{FF2B5EF4-FFF2-40B4-BE49-F238E27FC236}">
                    <a16:creationId xmlns:a16="http://schemas.microsoft.com/office/drawing/2014/main" id="{27BC849E-BA75-4FE0-A17F-BC7BF52DB286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1192972" cy="66084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359"/>
                  </a:lnSpc>
                </a:pPr>
                <a:endParaRPr/>
              </a:p>
            </p:txBody>
          </p:sp>
        </p:grpSp>
        <p:sp>
          <p:nvSpPr>
            <p:cNvPr id="80" name="TextBox 37">
              <a:extLst>
                <a:ext uri="{FF2B5EF4-FFF2-40B4-BE49-F238E27FC236}">
                  <a16:creationId xmlns:a16="http://schemas.microsoft.com/office/drawing/2014/main" id="{E7A03EDC-7A30-438A-840C-43E9869E3F63}"/>
                </a:ext>
              </a:extLst>
            </p:cNvPr>
            <p:cNvSpPr txBox="1"/>
            <p:nvPr/>
          </p:nvSpPr>
          <p:spPr>
            <a:xfrm>
              <a:off x="3525719" y="4052611"/>
              <a:ext cx="4993398" cy="166199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spcBef>
                  <a:spcPts val="1200"/>
                </a:spcBef>
              </a:pPr>
              <a:r>
                <a:rPr lang="en-US" altLang="ko-KR" sz="2400" b="1" dirty="0">
                  <a:solidFill>
                    <a:srgbClr val="0070C0"/>
                  </a:solidFill>
                </a:rPr>
                <a:t>: 50</a:t>
              </a:r>
              <a:r>
                <a:rPr lang="ko-KR" altLang="en-US" sz="2400" b="1" dirty="0">
                  <a:solidFill>
                    <a:srgbClr val="0070C0"/>
                  </a:solidFill>
                </a:rPr>
                <a:t>만원</a:t>
              </a:r>
              <a:r>
                <a:rPr lang="ko-KR" altLang="en-US" sz="2400" b="1" dirty="0"/>
                <a:t> </a:t>
              </a:r>
              <a:r>
                <a:rPr lang="en-US" altLang="ko-KR" sz="2400" b="1" dirty="0">
                  <a:solidFill>
                    <a:srgbClr val="0070C0"/>
                  </a:solidFill>
                </a:rPr>
                <a:t>(</a:t>
              </a:r>
              <a:r>
                <a:rPr lang="ko-KR" altLang="en-US" sz="2400" b="1" dirty="0">
                  <a:solidFill>
                    <a:srgbClr val="0070C0"/>
                  </a:solidFill>
                </a:rPr>
                <a:t>학기당</a:t>
              </a:r>
              <a:r>
                <a:rPr lang="en-US" altLang="ko-KR" sz="2400" b="1" dirty="0">
                  <a:solidFill>
                    <a:srgbClr val="0070C0"/>
                  </a:solidFill>
                </a:rPr>
                <a:t>)</a:t>
              </a:r>
              <a:endParaRPr lang="en-US" altLang="ko-KR" sz="2400" dirty="0">
                <a:solidFill>
                  <a:srgbClr val="0070C0"/>
                </a:solidFill>
              </a:endParaRPr>
            </a:p>
            <a:p>
              <a:pPr marL="342900" indent="-342900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ko-KR" altLang="en-US" dirty="0"/>
                <a:t>대상</a:t>
              </a:r>
              <a:r>
                <a:rPr lang="en-US" altLang="ko-KR" dirty="0"/>
                <a:t>: 9</a:t>
              </a:r>
              <a:r>
                <a:rPr lang="ko-KR" altLang="en-US" dirty="0"/>
                <a:t>개 학과 별 학생 최대 </a:t>
              </a:r>
              <a:r>
                <a:rPr lang="en-US" altLang="ko-KR" dirty="0"/>
                <a:t>2</a:t>
              </a:r>
              <a:r>
                <a:rPr lang="ko-KR" altLang="en-US" dirty="0"/>
                <a:t>명 선발</a:t>
              </a:r>
              <a:endParaRPr lang="en-US" altLang="ko-KR" dirty="0"/>
            </a:p>
            <a:p>
              <a:pPr marL="342900" indent="-342900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ko-KR" altLang="en-US" dirty="0"/>
                <a:t>지급기준</a:t>
              </a:r>
              <a:r>
                <a:rPr lang="en-US" altLang="ko-KR" dirty="0"/>
                <a:t>:  </a:t>
              </a:r>
              <a:r>
                <a:rPr lang="ko-KR" altLang="en-US" dirty="0"/>
                <a:t>홍보대사 활동</a:t>
              </a:r>
              <a:endParaRPr lang="en-US" altLang="ko-KR" dirty="0"/>
            </a:p>
            <a:p>
              <a:pPr>
                <a:spcBef>
                  <a:spcPts val="1200"/>
                </a:spcBef>
              </a:pPr>
              <a:r>
                <a:rPr lang="en-US" altLang="ko-KR" dirty="0"/>
                <a:t>                           </a:t>
              </a:r>
              <a:r>
                <a:rPr lang="ko-KR" altLang="en-US" dirty="0"/>
                <a:t> </a:t>
              </a:r>
              <a:r>
                <a:rPr lang="en-US" altLang="ko-KR" dirty="0"/>
                <a:t>(</a:t>
              </a:r>
              <a:r>
                <a:rPr lang="ko-KR" altLang="en-US" dirty="0"/>
                <a:t>신규 융합전공 학생 모집</a:t>
              </a:r>
              <a:r>
                <a:rPr lang="en-US" altLang="ko-KR" dirty="0"/>
                <a:t>)</a:t>
              </a:r>
            </a:p>
          </p:txBody>
        </p:sp>
      </p:grpSp>
      <p:sp>
        <p:nvSpPr>
          <p:cNvPr id="83" name="TextBox 36">
            <a:extLst>
              <a:ext uri="{FF2B5EF4-FFF2-40B4-BE49-F238E27FC236}">
                <a16:creationId xmlns:a16="http://schemas.microsoft.com/office/drawing/2014/main" id="{BA4FE3E7-4EBE-4B02-B868-86600C3401EA}"/>
              </a:ext>
            </a:extLst>
          </p:cNvPr>
          <p:cNvSpPr txBox="1"/>
          <p:nvPr/>
        </p:nvSpPr>
        <p:spPr>
          <a:xfrm>
            <a:off x="4072480" y="5675585"/>
            <a:ext cx="4116751" cy="6851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ko-KR" altLang="en-US" sz="3999" b="1" dirty="0">
                <a:solidFill>
                  <a:srgbClr val="137399"/>
                </a:solidFill>
                <a:latin typeface="210 디딤고딕" panose="020B0600000101010101" charset="-127"/>
                <a:ea typeface="210 디딤고딕" panose="020B0600000101010101" charset="-127"/>
                <a:cs typeface="마카롱"/>
                <a:sym typeface="마카롱"/>
              </a:rPr>
              <a:t>홍보대사 장학금</a:t>
            </a:r>
            <a:endParaRPr lang="en-US" sz="3999" b="1" dirty="0">
              <a:solidFill>
                <a:srgbClr val="137399"/>
              </a:solidFill>
              <a:latin typeface="210 디딤고딕" panose="020B0600000101010101" charset="-127"/>
              <a:ea typeface="210 디딤고딕" panose="020B0600000101010101" charset="-127"/>
              <a:cs typeface="마카롱"/>
              <a:sym typeface="마카롱"/>
            </a:endParaRPr>
          </a:p>
        </p:txBody>
      </p:sp>
      <p:sp>
        <p:nvSpPr>
          <p:cNvPr id="90" name="TextBox 37">
            <a:extLst>
              <a:ext uri="{FF2B5EF4-FFF2-40B4-BE49-F238E27FC236}">
                <a16:creationId xmlns:a16="http://schemas.microsoft.com/office/drawing/2014/main" id="{1158EBBF-89C5-4C86-A228-A25D0911D637}"/>
              </a:ext>
            </a:extLst>
          </p:cNvPr>
          <p:cNvSpPr txBox="1"/>
          <p:nvPr/>
        </p:nvSpPr>
        <p:spPr>
          <a:xfrm>
            <a:off x="9647295" y="3231388"/>
            <a:ext cx="4993398" cy="16619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altLang="ko-KR" sz="2400" b="1" dirty="0">
                <a:solidFill>
                  <a:srgbClr val="0070C0"/>
                </a:solidFill>
              </a:rPr>
              <a:t>: </a:t>
            </a:r>
            <a:r>
              <a:rPr lang="ko-KR" altLang="en-US" sz="2400" b="1" dirty="0">
                <a:solidFill>
                  <a:srgbClr val="0070C0"/>
                </a:solidFill>
              </a:rPr>
              <a:t>최대 </a:t>
            </a:r>
            <a:r>
              <a:rPr lang="en-US" altLang="ko-KR" sz="2400" b="1" dirty="0">
                <a:solidFill>
                  <a:srgbClr val="0070C0"/>
                </a:solidFill>
              </a:rPr>
              <a:t>150</a:t>
            </a:r>
            <a:r>
              <a:rPr lang="ko-KR" altLang="en-US" sz="2400" b="1" dirty="0">
                <a:solidFill>
                  <a:srgbClr val="0070C0"/>
                </a:solidFill>
              </a:rPr>
              <a:t>만원</a:t>
            </a:r>
            <a:r>
              <a:rPr lang="ko-KR" altLang="en-US" sz="2400" b="1" dirty="0"/>
              <a:t> </a:t>
            </a:r>
            <a:r>
              <a:rPr lang="en-US" altLang="ko-KR" sz="2400" b="1" dirty="0">
                <a:solidFill>
                  <a:srgbClr val="0070C0"/>
                </a:solidFill>
              </a:rPr>
              <a:t>(</a:t>
            </a:r>
            <a:r>
              <a:rPr lang="ko-KR" altLang="en-US" sz="2400" b="1" dirty="0">
                <a:solidFill>
                  <a:srgbClr val="0070C0"/>
                </a:solidFill>
              </a:rPr>
              <a:t>학기당</a:t>
            </a:r>
            <a:r>
              <a:rPr lang="en-US" altLang="ko-KR" sz="2400" b="1" dirty="0">
                <a:solidFill>
                  <a:srgbClr val="0070C0"/>
                </a:solidFill>
              </a:rPr>
              <a:t>)</a:t>
            </a:r>
            <a:endParaRPr lang="en-US" altLang="ko-KR" dirty="0">
              <a:solidFill>
                <a:srgbClr val="0070C0"/>
              </a:solidFill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ko-KR" altLang="en-US" dirty="0"/>
              <a:t>대상</a:t>
            </a:r>
            <a:r>
              <a:rPr lang="en-US" altLang="ko-KR" dirty="0"/>
              <a:t>:  - </a:t>
            </a:r>
            <a:r>
              <a:rPr lang="ko-KR" altLang="en-US" dirty="0"/>
              <a:t>융합전공 </a:t>
            </a:r>
            <a:r>
              <a:rPr lang="en-US" altLang="ko-KR" dirty="0"/>
              <a:t>6</a:t>
            </a:r>
            <a:r>
              <a:rPr lang="ko-KR" altLang="en-US" dirty="0"/>
              <a:t>학점 이상 이수</a:t>
            </a:r>
            <a:endParaRPr lang="en-US" altLang="ko-KR" dirty="0"/>
          </a:p>
          <a:p>
            <a:pPr>
              <a:spcBef>
                <a:spcPts val="1200"/>
              </a:spcBef>
            </a:pPr>
            <a:r>
              <a:rPr lang="en-US" altLang="ko-KR" dirty="0"/>
              <a:t>                   - </a:t>
            </a:r>
            <a:r>
              <a:rPr lang="ko-KR" altLang="en-US" dirty="0"/>
              <a:t>융합전공 평점 </a:t>
            </a:r>
            <a:r>
              <a:rPr lang="en-US" altLang="ko-KR" dirty="0"/>
              <a:t>3.5</a:t>
            </a:r>
            <a:r>
              <a:rPr lang="ko-KR" altLang="en-US" dirty="0"/>
              <a:t>이상</a:t>
            </a:r>
            <a:endParaRPr lang="en-US" altLang="ko-KR" dirty="0"/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ko-KR" dirty="0"/>
              <a:t> </a:t>
            </a:r>
            <a:r>
              <a:rPr lang="ko-KR" altLang="en-US" dirty="0"/>
              <a:t>지급기준</a:t>
            </a:r>
            <a:r>
              <a:rPr lang="en-US" altLang="ko-KR" dirty="0"/>
              <a:t>: </a:t>
            </a:r>
            <a:r>
              <a:rPr lang="ko-KR" altLang="en-US" dirty="0"/>
              <a:t>학년별 평가</a:t>
            </a:r>
            <a:endParaRPr lang="en-US" altLang="ko-KR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1727A81-D8E5-470E-B6F3-9DDEEDE1882F}"/>
              </a:ext>
            </a:extLst>
          </p:cNvPr>
          <p:cNvSpPr txBox="1"/>
          <p:nvPr/>
        </p:nvSpPr>
        <p:spPr>
          <a:xfrm>
            <a:off x="4763528" y="9387554"/>
            <a:ext cx="87607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Ex) </a:t>
            </a:r>
            <a:r>
              <a:rPr lang="ko-KR" alt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성적 </a:t>
            </a:r>
            <a:r>
              <a:rPr lang="en-US" altLang="ko-KR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ko-KR" alt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등급</a:t>
            </a:r>
            <a:r>
              <a:rPr lang="en-US" altLang="ko-KR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ko-KR" alt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마일리지 </a:t>
            </a:r>
            <a:r>
              <a:rPr lang="en-US" altLang="ko-KR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ko-KR" alt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등급</a:t>
            </a:r>
            <a:r>
              <a:rPr lang="en-US" altLang="ko-KR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150 + 150 = </a:t>
            </a:r>
            <a:r>
              <a:rPr lang="en-US" altLang="ko-KR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300</a:t>
            </a:r>
            <a:r>
              <a:rPr lang="ko-KR" alt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만원</a:t>
            </a:r>
            <a:r>
              <a:rPr lang="en-US" altLang="ko-KR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ko-KR" alt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학기당</a:t>
            </a:r>
            <a:r>
              <a:rPr lang="en-US" altLang="ko-KR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6E84D76-7468-4E83-BA43-50171AE17FE1}"/>
              </a:ext>
            </a:extLst>
          </p:cNvPr>
          <p:cNvSpPr txBox="1"/>
          <p:nvPr/>
        </p:nvSpPr>
        <p:spPr>
          <a:xfrm>
            <a:off x="3394565" y="8898715"/>
            <a:ext cx="114986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rgbClr val="0C77C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성적과 마일리지 장학금은 독립적으로 평가하며</a:t>
            </a:r>
            <a:r>
              <a:rPr lang="en-US" altLang="ko-KR" sz="2400" b="1" dirty="0">
                <a:solidFill>
                  <a:srgbClr val="0C77C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2400" b="1" dirty="0">
                <a:solidFill>
                  <a:srgbClr val="0C77C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학생은 중복으로 장학금 수령 가능</a:t>
            </a:r>
          </a:p>
        </p:txBody>
      </p:sp>
      <p:sp>
        <p:nvSpPr>
          <p:cNvPr id="66" name="Freeform 13">
            <a:extLst>
              <a:ext uri="{FF2B5EF4-FFF2-40B4-BE49-F238E27FC236}">
                <a16:creationId xmlns:a16="http://schemas.microsoft.com/office/drawing/2014/main" id="{AB8FFB7B-0B90-41A1-968F-27A7CF12D396}"/>
              </a:ext>
            </a:extLst>
          </p:cNvPr>
          <p:cNvSpPr/>
          <p:nvPr/>
        </p:nvSpPr>
        <p:spPr>
          <a:xfrm>
            <a:off x="1880120" y="6690426"/>
            <a:ext cx="1117190" cy="936970"/>
          </a:xfrm>
          <a:custGeom>
            <a:avLst/>
            <a:gdLst/>
            <a:ahLst/>
            <a:cxnLst/>
            <a:rect l="l" t="t" r="r" b="b"/>
            <a:pathLst>
              <a:path w="1888458" h="1520071">
                <a:moveTo>
                  <a:pt x="0" y="0"/>
                </a:moveTo>
                <a:lnTo>
                  <a:pt x="1888459" y="0"/>
                </a:lnTo>
                <a:lnTo>
                  <a:pt x="1888459" y="1520071"/>
                </a:lnTo>
                <a:lnTo>
                  <a:pt x="0" y="152007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2303F4B-7D13-483F-9319-511E1098F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069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743892" y="8813315"/>
            <a:ext cx="2710668" cy="271066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1028700" y="1147265"/>
            <a:ext cx="16230600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7" name="Group 7"/>
          <p:cNvGrpSpPr/>
          <p:nvPr/>
        </p:nvGrpSpPr>
        <p:grpSpPr>
          <a:xfrm>
            <a:off x="-1339982" y="1428253"/>
            <a:ext cx="2679964" cy="2679964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43" name="그림 42">
            <a:extLst>
              <a:ext uri="{FF2B5EF4-FFF2-40B4-BE49-F238E27FC236}">
                <a16:creationId xmlns:a16="http://schemas.microsoft.com/office/drawing/2014/main" id="{CC00D758-4737-424F-B318-0228AD204A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3176" y="641772"/>
            <a:ext cx="3690180" cy="453180"/>
          </a:xfrm>
          <a:prstGeom prst="rect">
            <a:avLst/>
          </a:prstGeom>
        </p:spPr>
      </p:pic>
      <p:sp>
        <p:nvSpPr>
          <p:cNvPr id="44" name="TextBox 10">
            <a:extLst>
              <a:ext uri="{FF2B5EF4-FFF2-40B4-BE49-F238E27FC236}">
                <a16:creationId xmlns:a16="http://schemas.microsoft.com/office/drawing/2014/main" id="{DADB4FA4-92E3-40CF-BECD-EC3A831CE160}"/>
              </a:ext>
            </a:extLst>
          </p:cNvPr>
          <p:cNvSpPr txBox="1"/>
          <p:nvPr/>
        </p:nvSpPr>
        <p:spPr>
          <a:xfrm>
            <a:off x="4948169" y="1474416"/>
            <a:ext cx="8391461" cy="910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055"/>
              </a:lnSpc>
              <a:spcBef>
                <a:spcPct val="0"/>
              </a:spcBef>
            </a:pPr>
            <a:r>
              <a:rPr lang="ko-KR" altLang="en-US" sz="6000" u="none" strike="noStrike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마일리지 지급 기준</a:t>
            </a:r>
            <a:endParaRPr lang="en-US" sz="6000" u="none" strike="noStrike" dirty="0">
              <a:solidFill>
                <a:srgbClr val="19319D"/>
              </a:solidFill>
              <a:latin typeface="Black Han Sans"/>
              <a:ea typeface="Black Han Sans"/>
              <a:cs typeface="Black Han Sans"/>
              <a:sym typeface="Black Han Sans"/>
            </a:endParaRPr>
          </a:p>
        </p:txBody>
      </p:sp>
      <p:sp>
        <p:nvSpPr>
          <p:cNvPr id="45" name="TextBox 18">
            <a:extLst>
              <a:ext uri="{FF2B5EF4-FFF2-40B4-BE49-F238E27FC236}">
                <a16:creationId xmlns:a16="http://schemas.microsoft.com/office/drawing/2014/main" id="{186A0C06-81E9-4334-9707-E5115A9BBC38}"/>
              </a:ext>
            </a:extLst>
          </p:cNvPr>
          <p:cNvSpPr txBox="1"/>
          <p:nvPr/>
        </p:nvSpPr>
        <p:spPr>
          <a:xfrm>
            <a:off x="1028700" y="668613"/>
            <a:ext cx="5295900" cy="3847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213"/>
              </a:lnSpc>
              <a:spcBef>
                <a:spcPct val="0"/>
              </a:spcBef>
            </a:pPr>
            <a:r>
              <a:rPr lang="en-US" sz="21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Semiconductor Specialization University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B0B491C9-6CB2-4363-9C53-49F7CAA5E8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629"/>
          <a:stretch/>
        </p:blipFill>
        <p:spPr>
          <a:xfrm>
            <a:off x="252893" y="2567632"/>
            <a:ext cx="9095823" cy="6898469"/>
          </a:xfrm>
          <a:prstGeom prst="rect">
            <a:avLst/>
          </a:prstGeom>
        </p:spPr>
      </p:pic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F1BDEAA-47B0-47FB-830F-FAE9ADCEC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graphicFrame>
        <p:nvGraphicFramePr>
          <p:cNvPr id="12" name="표 12">
            <a:extLst>
              <a:ext uri="{FF2B5EF4-FFF2-40B4-BE49-F238E27FC236}">
                <a16:creationId xmlns:a16="http://schemas.microsoft.com/office/drawing/2014/main" id="{936F0F34-BC40-4D9A-B373-F7C38268C7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9658817"/>
              </p:ext>
            </p:extLst>
          </p:nvPr>
        </p:nvGraphicFramePr>
        <p:xfrm>
          <a:off x="9511822" y="3210463"/>
          <a:ext cx="86106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2120">
                  <a:extLst>
                    <a:ext uri="{9D8B030D-6E8A-4147-A177-3AD203B41FA5}">
                      <a16:colId xmlns:a16="http://schemas.microsoft.com/office/drawing/2014/main" val="3814476977"/>
                    </a:ext>
                  </a:extLst>
                </a:gridCol>
                <a:gridCol w="1643858">
                  <a:extLst>
                    <a:ext uri="{9D8B030D-6E8A-4147-A177-3AD203B41FA5}">
                      <a16:colId xmlns:a16="http://schemas.microsoft.com/office/drawing/2014/main" val="4110454710"/>
                    </a:ext>
                  </a:extLst>
                </a:gridCol>
                <a:gridCol w="1800382">
                  <a:extLst>
                    <a:ext uri="{9D8B030D-6E8A-4147-A177-3AD203B41FA5}">
                      <a16:colId xmlns:a16="http://schemas.microsoft.com/office/drawing/2014/main" val="2779731787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785943320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16074819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학생명</a:t>
                      </a:r>
                      <a:endParaRPr lang="ko-KR" altLang="en-US" sz="1600" b="1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계절학기 </a:t>
                      </a:r>
                      <a:r>
                        <a:rPr lang="en-US" altLang="ko-KR" sz="1600" b="1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(3</a:t>
                      </a:r>
                      <a:r>
                        <a:rPr lang="ko-KR" altLang="en-US" sz="1600" b="1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학점</a:t>
                      </a:r>
                      <a:r>
                        <a:rPr lang="en-US" altLang="ko-KR" sz="1600" b="1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)</a:t>
                      </a:r>
                      <a:endParaRPr lang="ko-KR" altLang="en-US" sz="1600" b="1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세미콘코리아</a:t>
                      </a:r>
                      <a:endParaRPr lang="ko-KR" altLang="en-US" sz="1600" b="1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간담회 및 설명회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합산 점수</a:t>
                      </a:r>
                      <a:endParaRPr lang="en-US" altLang="ko-KR" sz="1600" b="1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63651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학생 </a:t>
                      </a:r>
                      <a:r>
                        <a:rPr lang="en-US" altLang="ko-KR" sz="1600" b="0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1</a:t>
                      </a:r>
                      <a:endParaRPr lang="ko-KR" altLang="en-US" sz="1600" b="0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6,000</a:t>
                      </a:r>
                      <a:endParaRPr lang="ko-KR" altLang="en-US" sz="1600" b="0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2,000</a:t>
                      </a:r>
                      <a:endParaRPr lang="ko-KR" altLang="en-US" sz="1600" b="0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1,000</a:t>
                      </a:r>
                      <a:endParaRPr lang="ko-KR" altLang="en-US" sz="1600" b="0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solidFill>
                            <a:srgbClr val="0C77C3"/>
                          </a:solidFill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9,000</a:t>
                      </a:r>
                      <a:endParaRPr lang="ko-KR" altLang="en-US" sz="1600" b="0" dirty="0">
                        <a:solidFill>
                          <a:srgbClr val="0C77C3"/>
                        </a:solidFill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6043020"/>
                  </a:ext>
                </a:extLst>
              </a:tr>
            </a:tbl>
          </a:graphicData>
        </a:graphic>
      </p:graphicFrame>
      <p:sp>
        <p:nvSpPr>
          <p:cNvPr id="13" name="화살표: 오른쪽 12">
            <a:extLst>
              <a:ext uri="{FF2B5EF4-FFF2-40B4-BE49-F238E27FC236}">
                <a16:creationId xmlns:a16="http://schemas.microsoft.com/office/drawing/2014/main" id="{7C64E383-26BA-4EB0-A165-D587021C5D3B}"/>
              </a:ext>
            </a:extLst>
          </p:cNvPr>
          <p:cNvSpPr/>
          <p:nvPr/>
        </p:nvSpPr>
        <p:spPr>
          <a:xfrm>
            <a:off x="13515315" y="7234913"/>
            <a:ext cx="9906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F0FEE1B-50AF-419D-8006-E8F292034DD8}"/>
              </a:ext>
            </a:extLst>
          </p:cNvPr>
          <p:cNvSpPr txBox="1"/>
          <p:nvPr/>
        </p:nvSpPr>
        <p:spPr>
          <a:xfrm>
            <a:off x="9577316" y="6812444"/>
            <a:ext cx="3737314" cy="1149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마일리지 점수 합산하여  전체 인원의 </a:t>
            </a:r>
            <a:r>
              <a:rPr lang="en-US" altLang="ko-KR" sz="2400" b="1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30% </a:t>
            </a:r>
            <a:r>
              <a:rPr lang="ko-KR" altLang="en-US" sz="2400" b="1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인원 선발</a:t>
            </a:r>
          </a:p>
        </p:txBody>
      </p:sp>
      <p:graphicFrame>
        <p:nvGraphicFramePr>
          <p:cNvPr id="17" name="표 16">
            <a:extLst>
              <a:ext uri="{FF2B5EF4-FFF2-40B4-BE49-F238E27FC236}">
                <a16:creationId xmlns:a16="http://schemas.microsoft.com/office/drawing/2014/main" id="{320C3293-052E-4BB4-9033-273B5788E6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6256708"/>
              </p:ext>
            </p:extLst>
          </p:nvPr>
        </p:nvGraphicFramePr>
        <p:xfrm>
          <a:off x="9511822" y="4396642"/>
          <a:ext cx="688848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2120">
                  <a:extLst>
                    <a:ext uri="{9D8B030D-6E8A-4147-A177-3AD203B41FA5}">
                      <a16:colId xmlns:a16="http://schemas.microsoft.com/office/drawing/2014/main" val="1306980488"/>
                    </a:ext>
                  </a:extLst>
                </a:gridCol>
                <a:gridCol w="1643858">
                  <a:extLst>
                    <a:ext uri="{9D8B030D-6E8A-4147-A177-3AD203B41FA5}">
                      <a16:colId xmlns:a16="http://schemas.microsoft.com/office/drawing/2014/main" val="1708306172"/>
                    </a:ext>
                  </a:extLst>
                </a:gridCol>
                <a:gridCol w="1800382">
                  <a:extLst>
                    <a:ext uri="{9D8B030D-6E8A-4147-A177-3AD203B41FA5}">
                      <a16:colId xmlns:a16="http://schemas.microsoft.com/office/drawing/2014/main" val="385467564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30579095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학생명</a:t>
                      </a:r>
                      <a:endParaRPr lang="ko-KR" altLang="en-US" sz="1600" b="1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유니위크</a:t>
                      </a:r>
                      <a:endParaRPr lang="ko-KR" altLang="en-US" sz="1600" b="1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간담회 및 설명회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합산 점수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1034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학생 </a:t>
                      </a:r>
                      <a:r>
                        <a:rPr lang="en-US" altLang="ko-KR" sz="1600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2</a:t>
                      </a:r>
                      <a:endParaRPr lang="ko-KR" altLang="en-US" sz="1600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2,000</a:t>
                      </a:r>
                      <a:endParaRPr lang="ko-KR" altLang="en-US" sz="1600" b="0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1,000</a:t>
                      </a:r>
                      <a:endParaRPr lang="ko-KR" altLang="en-US" sz="1600" b="0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solidFill>
                            <a:srgbClr val="0C77C3"/>
                          </a:solidFill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3,000</a:t>
                      </a:r>
                      <a:endParaRPr lang="ko-KR" altLang="en-US" sz="1600" b="0" dirty="0">
                        <a:solidFill>
                          <a:srgbClr val="0C77C3"/>
                        </a:solidFill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772821"/>
                  </a:ext>
                </a:extLst>
              </a:tr>
            </a:tbl>
          </a:graphicData>
        </a:graphic>
      </p:graphicFrame>
      <p:graphicFrame>
        <p:nvGraphicFramePr>
          <p:cNvPr id="24" name="표 23">
            <a:extLst>
              <a:ext uri="{FF2B5EF4-FFF2-40B4-BE49-F238E27FC236}">
                <a16:creationId xmlns:a16="http://schemas.microsoft.com/office/drawing/2014/main" id="{C86DF0A0-217E-4DE3-A302-C0926D8A51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7936181"/>
              </p:ext>
            </p:extLst>
          </p:nvPr>
        </p:nvGraphicFramePr>
        <p:xfrm>
          <a:off x="9511822" y="5581151"/>
          <a:ext cx="688848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2120">
                  <a:extLst>
                    <a:ext uri="{9D8B030D-6E8A-4147-A177-3AD203B41FA5}">
                      <a16:colId xmlns:a16="http://schemas.microsoft.com/office/drawing/2014/main" val="1306980488"/>
                    </a:ext>
                  </a:extLst>
                </a:gridCol>
                <a:gridCol w="1643858">
                  <a:extLst>
                    <a:ext uri="{9D8B030D-6E8A-4147-A177-3AD203B41FA5}">
                      <a16:colId xmlns:a16="http://schemas.microsoft.com/office/drawing/2014/main" val="1708306172"/>
                    </a:ext>
                  </a:extLst>
                </a:gridCol>
                <a:gridCol w="1800382">
                  <a:extLst>
                    <a:ext uri="{9D8B030D-6E8A-4147-A177-3AD203B41FA5}">
                      <a16:colId xmlns:a16="http://schemas.microsoft.com/office/drawing/2014/main" val="385467564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30579095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학생명</a:t>
                      </a:r>
                      <a:endParaRPr lang="ko-KR" altLang="en-US" sz="1600" b="1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계절학기 </a:t>
                      </a:r>
                      <a:r>
                        <a:rPr lang="en-US" altLang="ko-KR" sz="1600" b="1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(2</a:t>
                      </a:r>
                      <a:r>
                        <a:rPr lang="ko-KR" altLang="en-US" sz="1600" b="1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학점</a:t>
                      </a:r>
                      <a:r>
                        <a:rPr lang="en-US" altLang="ko-KR" sz="1600" b="1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)</a:t>
                      </a:r>
                      <a:endParaRPr lang="ko-KR" altLang="en-US" sz="1600" b="1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TCAD</a:t>
                      </a:r>
                      <a:endParaRPr lang="ko-KR" altLang="en-US" sz="1600" b="1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합산 점수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1034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학생 </a:t>
                      </a:r>
                      <a:r>
                        <a:rPr lang="en-US" altLang="ko-KR" sz="1600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3</a:t>
                      </a:r>
                      <a:endParaRPr lang="ko-KR" altLang="en-US" sz="1600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4,000</a:t>
                      </a:r>
                      <a:endParaRPr lang="ko-KR" altLang="en-US" sz="1600" b="0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6,000</a:t>
                      </a:r>
                      <a:endParaRPr lang="ko-KR" altLang="en-US" sz="1600" b="0" dirty="0"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solidFill>
                            <a:srgbClr val="0C77C3"/>
                          </a:solidFill>
                          <a:latin typeface="210 디딤고딕" panose="020B0600000101010101" charset="-127"/>
                          <a:ea typeface="210 디딤고딕" panose="020B0600000101010101" charset="-127"/>
                        </a:rPr>
                        <a:t>10,000</a:t>
                      </a:r>
                      <a:endParaRPr lang="ko-KR" altLang="en-US" sz="1600" b="0" dirty="0">
                        <a:solidFill>
                          <a:srgbClr val="0C77C3"/>
                        </a:solidFill>
                        <a:latin typeface="210 디딤고딕" panose="020B0600000101010101" charset="-127"/>
                        <a:ea typeface="210 디딤고딕" panose="020B0600000101010101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772821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99228606-7772-414D-8F77-5BB7605367B1}"/>
              </a:ext>
            </a:extLst>
          </p:cNvPr>
          <p:cNvSpPr txBox="1"/>
          <p:nvPr/>
        </p:nvSpPr>
        <p:spPr>
          <a:xfrm>
            <a:off x="14706600" y="6759868"/>
            <a:ext cx="3124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b="1" dirty="0">
                <a:latin typeface="210 디딤고딕" panose="020B0600000101010101" charset="-127"/>
                <a:ea typeface="210 디딤고딕" panose="020B0600000101010101" charset="-127"/>
              </a:rPr>
              <a:t>S</a:t>
            </a:r>
            <a:r>
              <a:rPr lang="ko-KR" altLang="en-US" sz="2400" b="1" dirty="0">
                <a:latin typeface="210 디딤고딕" panose="020B0600000101010101" charset="-127"/>
                <a:ea typeface="210 디딤고딕" panose="020B0600000101010101" charset="-127"/>
              </a:rPr>
              <a:t>등급 </a:t>
            </a:r>
            <a:r>
              <a:rPr lang="en-US" altLang="ko-KR" sz="2400" b="1" dirty="0">
                <a:latin typeface="210 디딤고딕" panose="020B0600000101010101" charset="-127"/>
                <a:ea typeface="210 디딤고딕" panose="020B0600000101010101" charset="-127"/>
              </a:rPr>
              <a:t>= </a:t>
            </a:r>
            <a:r>
              <a:rPr lang="en-US" altLang="ko-KR" sz="2400" b="1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150</a:t>
            </a:r>
            <a:r>
              <a:rPr lang="ko-KR" altLang="en-US" sz="2400" b="1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만원</a:t>
            </a:r>
            <a:endParaRPr lang="en-US" altLang="ko-KR" sz="2400" b="1" dirty="0">
              <a:solidFill>
                <a:srgbClr val="FF0000"/>
              </a:solidFill>
              <a:latin typeface="210 디딤고딕" panose="020B0600000101010101" charset="-127"/>
              <a:ea typeface="210 디딤고딕" panose="020B0600000101010101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b="1" dirty="0">
                <a:latin typeface="210 디딤고딕" panose="020B0600000101010101" charset="-127"/>
                <a:ea typeface="210 디딤고딕" panose="020B0600000101010101" charset="-127"/>
              </a:rPr>
              <a:t>A</a:t>
            </a:r>
            <a:r>
              <a:rPr lang="ko-KR" altLang="en-US" sz="2400" b="1" dirty="0">
                <a:latin typeface="210 디딤고딕" panose="020B0600000101010101" charset="-127"/>
                <a:ea typeface="210 디딤고딕" panose="020B0600000101010101" charset="-127"/>
              </a:rPr>
              <a:t>등급</a:t>
            </a:r>
            <a:r>
              <a:rPr lang="en-US" altLang="ko-KR" sz="2400" b="1" dirty="0">
                <a:latin typeface="210 디딤고딕" panose="020B0600000101010101" charset="-127"/>
                <a:ea typeface="210 디딤고딕" panose="020B0600000101010101" charset="-127"/>
              </a:rPr>
              <a:t> = </a:t>
            </a:r>
            <a:r>
              <a:rPr lang="en-US" altLang="ko-KR" sz="2400" b="1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100</a:t>
            </a:r>
            <a:r>
              <a:rPr lang="ko-KR" altLang="en-US" sz="2400" b="1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만원</a:t>
            </a:r>
            <a:endParaRPr lang="en-US" altLang="ko-KR" sz="2400" b="1" dirty="0">
              <a:solidFill>
                <a:srgbClr val="FF0000"/>
              </a:solidFill>
              <a:latin typeface="210 디딤고딕" panose="020B0600000101010101" charset="-127"/>
              <a:ea typeface="210 디딤고딕" panose="020B0600000101010101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b="1" dirty="0">
                <a:latin typeface="210 디딤고딕" panose="020B0600000101010101" charset="-127"/>
                <a:ea typeface="210 디딤고딕" panose="020B0600000101010101" charset="-127"/>
              </a:rPr>
              <a:t>B</a:t>
            </a:r>
            <a:r>
              <a:rPr lang="ko-KR" altLang="en-US" sz="2400" b="1" dirty="0">
                <a:latin typeface="210 디딤고딕" panose="020B0600000101010101" charset="-127"/>
                <a:ea typeface="210 디딤고딕" panose="020B0600000101010101" charset="-127"/>
              </a:rPr>
              <a:t>등급 </a:t>
            </a:r>
            <a:r>
              <a:rPr lang="en-US" altLang="ko-KR" sz="2400" b="1" dirty="0">
                <a:latin typeface="210 디딤고딕" panose="020B0600000101010101" charset="-127"/>
                <a:ea typeface="210 디딤고딕" panose="020B0600000101010101" charset="-127"/>
              </a:rPr>
              <a:t>= </a:t>
            </a:r>
            <a:r>
              <a:rPr lang="en-US" altLang="ko-KR" sz="2400" b="1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70</a:t>
            </a:r>
            <a:r>
              <a:rPr lang="ko-KR" altLang="en-US" sz="2400" b="1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만원</a:t>
            </a:r>
            <a:endParaRPr lang="en-US" altLang="ko-KR" sz="2400" b="1" dirty="0">
              <a:solidFill>
                <a:srgbClr val="FF0000"/>
              </a:solidFill>
              <a:latin typeface="210 디딤고딕" panose="020B0600000101010101" charset="-127"/>
              <a:ea typeface="210 디딤고딕" panose="020B0600000101010101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b="1" dirty="0">
                <a:latin typeface="210 디딤고딕" panose="020B0600000101010101" charset="-127"/>
                <a:ea typeface="210 디딤고딕" panose="020B0600000101010101" charset="-127"/>
              </a:rPr>
              <a:t>C</a:t>
            </a:r>
            <a:r>
              <a:rPr lang="ko-KR" altLang="en-US" sz="2400" b="1" dirty="0">
                <a:latin typeface="210 디딤고딕" panose="020B0600000101010101" charset="-127"/>
                <a:ea typeface="210 디딤고딕" panose="020B0600000101010101" charset="-127"/>
              </a:rPr>
              <a:t>등급 </a:t>
            </a:r>
            <a:r>
              <a:rPr lang="en-US" altLang="ko-KR" sz="2400" b="1" dirty="0">
                <a:latin typeface="210 디딤고딕" panose="020B0600000101010101" charset="-127"/>
                <a:ea typeface="210 디딤고딕" panose="020B0600000101010101" charset="-127"/>
              </a:rPr>
              <a:t>= </a:t>
            </a:r>
            <a:r>
              <a:rPr lang="en-US" altLang="ko-KR" sz="2400" b="1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50</a:t>
            </a:r>
            <a:r>
              <a:rPr lang="ko-KR" altLang="en-US" sz="2400" b="1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만원</a:t>
            </a:r>
          </a:p>
        </p:txBody>
      </p:sp>
    </p:spTree>
    <p:extLst>
      <p:ext uri="{BB962C8B-B14F-4D97-AF65-F5344CB8AC3E}">
        <p14:creationId xmlns:p14="http://schemas.microsoft.com/office/powerpoint/2010/main" val="34897264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743892" y="8813315"/>
            <a:ext cx="2710668" cy="271066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1028700" y="1147265"/>
            <a:ext cx="16230600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7" name="Group 7"/>
          <p:cNvGrpSpPr/>
          <p:nvPr/>
        </p:nvGrpSpPr>
        <p:grpSpPr>
          <a:xfrm>
            <a:off x="-1339982" y="1428253"/>
            <a:ext cx="2679964" cy="2679964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5" name="AutoShape 25"/>
          <p:cNvSpPr/>
          <p:nvPr/>
        </p:nvSpPr>
        <p:spPr>
          <a:xfrm>
            <a:off x="14584882" y="5468000"/>
            <a:ext cx="694532" cy="0"/>
          </a:xfrm>
          <a:prstGeom prst="line">
            <a:avLst/>
          </a:prstGeom>
          <a:ln w="28575" cap="flat">
            <a:solidFill>
              <a:srgbClr val="FBFD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2" name="TextBox 12"/>
          <p:cNvSpPr txBox="1"/>
          <p:nvPr/>
        </p:nvSpPr>
        <p:spPr>
          <a:xfrm>
            <a:off x="4024610" y="4562296"/>
            <a:ext cx="3082183" cy="3813459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213"/>
              </a:lnSpc>
            </a:pPr>
            <a:endParaRPr/>
          </a:p>
        </p:txBody>
      </p:sp>
      <p:pic>
        <p:nvPicPr>
          <p:cNvPr id="54" name="그림 53">
            <a:extLst>
              <a:ext uri="{FF2B5EF4-FFF2-40B4-BE49-F238E27FC236}">
                <a16:creationId xmlns:a16="http://schemas.microsoft.com/office/drawing/2014/main" id="{D77D410B-C1FC-489F-8194-CEAF8F9541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3176" y="641772"/>
            <a:ext cx="3690180" cy="453180"/>
          </a:xfrm>
          <a:prstGeom prst="rect">
            <a:avLst/>
          </a:prstGeom>
        </p:spPr>
      </p:pic>
      <p:sp>
        <p:nvSpPr>
          <p:cNvPr id="55" name="TextBox 18">
            <a:extLst>
              <a:ext uri="{FF2B5EF4-FFF2-40B4-BE49-F238E27FC236}">
                <a16:creationId xmlns:a16="http://schemas.microsoft.com/office/drawing/2014/main" id="{2019578E-AEDF-4677-870D-4AAFF5DC6DAF}"/>
              </a:ext>
            </a:extLst>
          </p:cNvPr>
          <p:cNvSpPr txBox="1"/>
          <p:nvPr/>
        </p:nvSpPr>
        <p:spPr>
          <a:xfrm>
            <a:off x="1028700" y="668613"/>
            <a:ext cx="5295900" cy="3847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213"/>
              </a:lnSpc>
              <a:spcBef>
                <a:spcPct val="0"/>
              </a:spcBef>
            </a:pPr>
            <a:r>
              <a:rPr lang="en-US" sz="21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Semiconductor Specialization University</a:t>
            </a:r>
          </a:p>
        </p:txBody>
      </p: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E5C8CA51-3AA8-4B56-A93E-D0A3D79AEC4D}"/>
              </a:ext>
            </a:extLst>
          </p:cNvPr>
          <p:cNvGrpSpPr/>
          <p:nvPr/>
        </p:nvGrpSpPr>
        <p:grpSpPr>
          <a:xfrm>
            <a:off x="2340610" y="2624438"/>
            <a:ext cx="13606577" cy="1054618"/>
            <a:chOff x="7720053" y="2946529"/>
            <a:chExt cx="6391377" cy="1054618"/>
          </a:xfrm>
        </p:grpSpPr>
        <p:grpSp>
          <p:nvGrpSpPr>
            <p:cNvPr id="62" name="Group 13">
              <a:extLst>
                <a:ext uri="{FF2B5EF4-FFF2-40B4-BE49-F238E27FC236}">
                  <a16:creationId xmlns:a16="http://schemas.microsoft.com/office/drawing/2014/main" id="{29F73F39-4822-4AFE-8B39-0FC4A5B956AA}"/>
                </a:ext>
              </a:extLst>
            </p:cNvPr>
            <p:cNvGrpSpPr/>
            <p:nvPr/>
          </p:nvGrpSpPr>
          <p:grpSpPr>
            <a:xfrm>
              <a:off x="7720053" y="2946529"/>
              <a:ext cx="6391377" cy="1054618"/>
              <a:chOff x="-91211" y="-47625"/>
              <a:chExt cx="609591" cy="668888"/>
            </a:xfrm>
          </p:grpSpPr>
          <p:sp>
            <p:nvSpPr>
              <p:cNvPr id="64" name="Freeform 14">
                <a:extLst>
                  <a:ext uri="{FF2B5EF4-FFF2-40B4-BE49-F238E27FC236}">
                    <a16:creationId xmlns:a16="http://schemas.microsoft.com/office/drawing/2014/main" id="{4554FC4E-EB5B-49BE-8FB1-72FBA46C7A7A}"/>
                  </a:ext>
                </a:extLst>
              </p:cNvPr>
              <p:cNvSpPr/>
              <p:nvPr/>
            </p:nvSpPr>
            <p:spPr>
              <a:xfrm>
                <a:off x="-91211" y="43778"/>
                <a:ext cx="609591" cy="577485"/>
              </a:xfrm>
              <a:prstGeom prst="roundRect">
                <a:avLst/>
              </a:prstGeom>
              <a:solidFill>
                <a:srgbClr val="19319D">
                  <a:alpha val="9804"/>
                </a:srgbClr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 dirty="0"/>
              </a:p>
            </p:txBody>
          </p:sp>
          <p:sp>
            <p:nvSpPr>
              <p:cNvPr id="65" name="TextBox 15">
                <a:extLst>
                  <a:ext uri="{FF2B5EF4-FFF2-40B4-BE49-F238E27FC236}">
                    <a16:creationId xmlns:a16="http://schemas.microsoft.com/office/drawing/2014/main" id="{F3F7B3FD-CDB2-439E-B2E2-92079CDDE127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401558" cy="625110"/>
              </a:xfrm>
              <a:prstGeom prst="round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63" name="TextBox 18">
              <a:extLst>
                <a:ext uri="{FF2B5EF4-FFF2-40B4-BE49-F238E27FC236}">
                  <a16:creationId xmlns:a16="http://schemas.microsoft.com/office/drawing/2014/main" id="{AC4A14F5-59E1-4281-9E06-FF019D2A0C5E}"/>
                </a:ext>
              </a:extLst>
            </p:cNvPr>
            <p:cNvSpPr txBox="1"/>
            <p:nvPr/>
          </p:nvSpPr>
          <p:spPr>
            <a:xfrm>
              <a:off x="8143803" y="3317552"/>
              <a:ext cx="5653956" cy="497055"/>
            </a:xfrm>
            <a:prstGeom prst="roundRect">
              <a:avLst/>
            </a:prstGeom>
          </p:spPr>
          <p:txBody>
            <a:bodyPr lIns="0" tIns="0" rIns="0" bIns="0" rtlCol="0" anchor="ctr"/>
            <a:lstStyle/>
            <a:p>
              <a:pPr lvl="0" algn="ctr">
                <a:lnSpc>
                  <a:spcPct val="104580"/>
                </a:lnSpc>
              </a:pPr>
              <a:r>
                <a:rPr lang="ko-KR" altLang="en-US" sz="2800" b="1" dirty="0">
                  <a:ea typeface="210 디딤고딕" panose="020B0600000101010101" charset="-127"/>
                </a:rPr>
                <a:t>대상 </a:t>
              </a:r>
              <a:r>
                <a:rPr lang="en-US" altLang="ko-KR" sz="2800" b="1" dirty="0">
                  <a:ea typeface="210 디딤고딕" panose="020B0600000101010101" charset="-127"/>
                </a:rPr>
                <a:t>:</a:t>
              </a:r>
              <a:r>
                <a:rPr lang="en-US" altLang="ko-KR" sz="2800" b="1" dirty="0">
                  <a:solidFill>
                    <a:srgbClr val="0070C0"/>
                  </a:solidFill>
                  <a:ea typeface="210 디딤고딕" panose="020B0600000101010101" charset="-127"/>
                </a:rPr>
                <a:t> </a:t>
              </a:r>
              <a:r>
                <a:rPr lang="ko-KR" altLang="en-US" sz="2800" b="1" dirty="0">
                  <a:solidFill>
                    <a:srgbClr val="0070C0"/>
                  </a:solidFill>
                  <a:ea typeface="210 디딤고딕" panose="020B0600000101010101" charset="-127"/>
                </a:rPr>
                <a:t>융합전공 기준 학점 이수자</a:t>
              </a:r>
              <a:r>
                <a:rPr lang="ko-KR" altLang="en-US" sz="2800" b="1" dirty="0">
                  <a:solidFill>
                    <a:srgbClr val="FF0000"/>
                  </a:solidFill>
                  <a:ea typeface="210 디딤고딕" panose="020B0600000101010101" charset="-127"/>
                </a:rPr>
                <a:t> </a:t>
              </a:r>
              <a:r>
                <a:rPr lang="en-US" altLang="ko-KR" sz="2400" b="1" dirty="0">
                  <a:solidFill>
                    <a:srgbClr val="0070C0"/>
                  </a:solidFill>
                  <a:ea typeface="210 디딤고딕" panose="020B0600000101010101" charset="-127"/>
                </a:rPr>
                <a:t>(</a:t>
              </a:r>
              <a:r>
                <a:rPr lang="ko-KR" altLang="en-US" sz="2400" b="1" dirty="0">
                  <a:solidFill>
                    <a:srgbClr val="0070C0"/>
                  </a:solidFill>
                  <a:ea typeface="210 디딤고딕" panose="020B0600000101010101" charset="-127"/>
                </a:rPr>
                <a:t>졸업 시점 배출 인원 조건을 충족 가능한</a:t>
              </a:r>
              <a:r>
                <a:rPr lang="en-US" altLang="ko-KR" sz="2400" b="1" dirty="0">
                  <a:solidFill>
                    <a:srgbClr val="0070C0"/>
                  </a:solidFill>
                  <a:ea typeface="210 디딤고딕" panose="020B0600000101010101" charset="-127"/>
                </a:rPr>
                <a:t> 4</a:t>
              </a:r>
              <a:r>
                <a:rPr lang="ko-KR" altLang="en-US" sz="2400" b="1" dirty="0">
                  <a:solidFill>
                    <a:srgbClr val="0070C0"/>
                  </a:solidFill>
                  <a:ea typeface="210 디딤고딕" panose="020B0600000101010101" charset="-127"/>
                </a:rPr>
                <a:t>학년</a:t>
              </a:r>
              <a:r>
                <a:rPr lang="en-US" altLang="ko-KR" sz="2400" b="1" dirty="0">
                  <a:solidFill>
                    <a:srgbClr val="0070C0"/>
                  </a:solidFill>
                  <a:ea typeface="210 디딤고딕" panose="020B0600000101010101" charset="-127"/>
                </a:rPr>
                <a:t>)</a:t>
              </a:r>
              <a:endParaRPr lang="ko-KR" sz="2400" b="1" i="0" u="none" strike="noStrike" dirty="0">
                <a:solidFill>
                  <a:srgbClr val="0070C0"/>
                </a:solidFill>
                <a:ea typeface="210 디딤고딕" panose="020B0600000101010101" charset="-127"/>
              </a:endParaRPr>
            </a:p>
          </p:txBody>
        </p:sp>
      </p:grpSp>
      <p:sp>
        <p:nvSpPr>
          <p:cNvPr id="78" name="TextBox 5">
            <a:extLst>
              <a:ext uri="{FF2B5EF4-FFF2-40B4-BE49-F238E27FC236}">
                <a16:creationId xmlns:a16="http://schemas.microsoft.com/office/drawing/2014/main" id="{B5F42CA4-4B69-48F9-AC93-82BB8ACF9211}"/>
              </a:ext>
            </a:extLst>
          </p:cNvPr>
          <p:cNvSpPr txBox="1"/>
          <p:nvPr/>
        </p:nvSpPr>
        <p:spPr>
          <a:xfrm>
            <a:off x="2289054" y="4160462"/>
            <a:ext cx="2082510" cy="587764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endParaRPr/>
          </a:p>
        </p:txBody>
      </p:sp>
      <p:sp>
        <p:nvSpPr>
          <p:cNvPr id="75" name="TextBox 17">
            <a:extLst>
              <a:ext uri="{FF2B5EF4-FFF2-40B4-BE49-F238E27FC236}">
                <a16:creationId xmlns:a16="http://schemas.microsoft.com/office/drawing/2014/main" id="{39D80488-EC99-4753-87AC-6C635D4A8F3A}"/>
              </a:ext>
            </a:extLst>
          </p:cNvPr>
          <p:cNvSpPr txBox="1"/>
          <p:nvPr/>
        </p:nvSpPr>
        <p:spPr>
          <a:xfrm>
            <a:off x="2694251" y="3918642"/>
            <a:ext cx="2209159" cy="4277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ko-KR" altLang="en-US" sz="2800" b="1" dirty="0">
                <a:solidFill>
                  <a:srgbClr val="004AAD"/>
                </a:solidFill>
                <a:latin typeface="210 디딤고딕" panose="020B0600000101010101" charset="-127"/>
                <a:ea typeface="210 디딤고딕" panose="020B0600000101010101" charset="-127"/>
                <a:cs typeface="Nanum Gothic Ultra-Bold"/>
                <a:sym typeface="Nanum Gothic Ultra-Bold"/>
              </a:rPr>
              <a:t>평가 기준</a:t>
            </a:r>
            <a:endParaRPr lang="en-US" sz="2800" b="1" dirty="0">
              <a:solidFill>
                <a:srgbClr val="004AAD"/>
              </a:solidFill>
              <a:latin typeface="210 디딤고딕" panose="020B0600000101010101" charset="-127"/>
              <a:ea typeface="210 디딤고딕" panose="020B0600000101010101" charset="-127"/>
              <a:cs typeface="Nanum Gothic Ultra-Bold"/>
              <a:sym typeface="Nanum Gothic Ultra-Bold"/>
            </a:endParaRPr>
          </a:p>
        </p:txBody>
      </p:sp>
      <p:grpSp>
        <p:nvGrpSpPr>
          <p:cNvPr id="105" name="그룹 104">
            <a:extLst>
              <a:ext uri="{FF2B5EF4-FFF2-40B4-BE49-F238E27FC236}">
                <a16:creationId xmlns:a16="http://schemas.microsoft.com/office/drawing/2014/main" id="{2C0EE9E3-0181-40F8-9A8B-2C6232AAC1B5}"/>
              </a:ext>
            </a:extLst>
          </p:cNvPr>
          <p:cNvGrpSpPr/>
          <p:nvPr/>
        </p:nvGrpSpPr>
        <p:grpSpPr>
          <a:xfrm>
            <a:off x="2590800" y="4464152"/>
            <a:ext cx="14081241" cy="4705256"/>
            <a:chOff x="2590800" y="4819000"/>
            <a:chExt cx="14081241" cy="4705256"/>
          </a:xfrm>
        </p:grpSpPr>
        <p:sp>
          <p:nvSpPr>
            <p:cNvPr id="26" name="AutoShape 26"/>
            <p:cNvSpPr/>
            <p:nvPr/>
          </p:nvSpPr>
          <p:spPr>
            <a:xfrm flipV="1">
              <a:off x="3478016" y="9447338"/>
              <a:ext cx="12195364" cy="0"/>
            </a:xfrm>
            <a:prstGeom prst="line">
              <a:avLst/>
            </a:prstGeom>
            <a:ln w="28575" cap="flat">
              <a:solidFill>
                <a:srgbClr val="19319D"/>
              </a:solidFill>
              <a:prstDash val="solid"/>
              <a:headEnd type="none" w="sm" len="sm"/>
              <a:tailEnd type="none" w="sm" len="sm"/>
            </a:ln>
          </p:spPr>
        </p:sp>
        <p:grpSp>
          <p:nvGrpSpPr>
            <p:cNvPr id="83" name="그룹 82">
              <a:extLst>
                <a:ext uri="{FF2B5EF4-FFF2-40B4-BE49-F238E27FC236}">
                  <a16:creationId xmlns:a16="http://schemas.microsoft.com/office/drawing/2014/main" id="{573D5B30-3413-44E8-B866-BFC286B782C3}"/>
                </a:ext>
              </a:extLst>
            </p:cNvPr>
            <p:cNvGrpSpPr/>
            <p:nvPr/>
          </p:nvGrpSpPr>
          <p:grpSpPr>
            <a:xfrm>
              <a:off x="2590800" y="4819000"/>
              <a:ext cx="4772698" cy="4705256"/>
              <a:chOff x="2590800" y="4819000"/>
              <a:chExt cx="4772698" cy="4705256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2590800" y="4819000"/>
                <a:ext cx="4772698" cy="3556755"/>
              </a:xfrm>
              <a:custGeom>
                <a:avLst/>
                <a:gdLst/>
                <a:ahLst/>
                <a:cxnLst/>
                <a:rect l="l" t="t" r="r" b="b"/>
                <a:pathLst>
                  <a:path w="1168915" h="1055787">
                    <a:moveTo>
                      <a:pt x="0" y="0"/>
                    </a:moveTo>
                    <a:lnTo>
                      <a:pt x="965715" y="0"/>
                    </a:lnTo>
                    <a:lnTo>
                      <a:pt x="1168915" y="527894"/>
                    </a:lnTo>
                    <a:lnTo>
                      <a:pt x="965715" y="1055787"/>
                    </a:lnTo>
                    <a:lnTo>
                      <a:pt x="0" y="1055787"/>
                    </a:lnTo>
                    <a:lnTo>
                      <a:pt x="203200" y="52789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9319D">
                  <a:alpha val="9804"/>
                </a:srgbClr>
              </a:solidFill>
            </p:spPr>
          </p:sp>
          <p:grpSp>
            <p:nvGrpSpPr>
              <p:cNvPr id="82" name="그룹 81">
                <a:extLst>
                  <a:ext uri="{FF2B5EF4-FFF2-40B4-BE49-F238E27FC236}">
                    <a16:creationId xmlns:a16="http://schemas.microsoft.com/office/drawing/2014/main" id="{3FDE8533-7352-44EE-BCAE-984CE699CFF4}"/>
                  </a:ext>
                </a:extLst>
              </p:cNvPr>
              <p:cNvGrpSpPr/>
              <p:nvPr/>
            </p:nvGrpSpPr>
            <p:grpSpPr>
              <a:xfrm>
                <a:off x="3189947" y="5699775"/>
                <a:ext cx="3808872" cy="3824481"/>
                <a:chOff x="3189947" y="5699775"/>
                <a:chExt cx="3808872" cy="3824481"/>
              </a:xfrm>
            </p:grpSpPr>
            <p:grpSp>
              <p:nvGrpSpPr>
                <p:cNvPr id="27" name="Group 27"/>
                <p:cNvGrpSpPr/>
                <p:nvPr/>
              </p:nvGrpSpPr>
              <p:grpSpPr>
                <a:xfrm>
                  <a:off x="4787268" y="9347390"/>
                  <a:ext cx="176866" cy="176866"/>
                  <a:chOff x="0" y="0"/>
                  <a:chExt cx="812800" cy="812800"/>
                </a:xfrm>
              </p:grpSpPr>
              <p:sp>
                <p:nvSpPr>
                  <p:cNvPr id="28" name="Freeform 28"/>
                  <p:cNvSpPr/>
                  <p:nvPr/>
                </p:nvSpPr>
                <p:spPr>
                  <a:xfrm>
                    <a:off x="0" y="0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19319D"/>
                  </a:solidFill>
                </p:spPr>
              </p:sp>
              <p:sp>
                <p:nvSpPr>
                  <p:cNvPr id="29" name="TextBox 29"/>
                  <p:cNvSpPr txBox="1"/>
                  <p:nvPr/>
                </p:nvSpPr>
                <p:spPr>
                  <a:xfrm>
                    <a:off x="76200" y="0"/>
                    <a:ext cx="660400" cy="736600"/>
                  </a:xfrm>
                  <a:prstGeom prst="rect">
                    <a:avLst/>
                  </a:prstGeom>
                </p:spPr>
                <p:txBody>
                  <a:bodyPr lIns="50800" tIns="50800" rIns="50800" bIns="50800" rtlCol="0" anchor="ctr"/>
                  <a:lstStyle/>
                  <a:p>
                    <a:pPr algn="ctr">
                      <a:lnSpc>
                        <a:spcPts val="3213"/>
                      </a:lnSpc>
                    </a:pPr>
                    <a:endParaRPr/>
                  </a:p>
                </p:txBody>
              </p:sp>
            </p:grpSp>
            <p:sp>
              <p:nvSpPr>
                <p:cNvPr id="22" name="AutoShape 22"/>
                <p:cNvSpPr/>
                <p:nvPr/>
              </p:nvSpPr>
              <p:spPr>
                <a:xfrm>
                  <a:off x="4699126" y="6466616"/>
                  <a:ext cx="787274" cy="0"/>
                </a:xfrm>
                <a:prstGeom prst="line">
                  <a:avLst/>
                </a:prstGeom>
                <a:ln w="28575" cap="flat">
                  <a:solidFill>
                    <a:srgbClr val="19319D"/>
                  </a:solidFill>
                  <a:prstDash val="solid"/>
                  <a:headEnd type="none" w="sm" len="sm"/>
                  <a:tailEnd type="none" w="sm" len="sm"/>
                </a:ln>
              </p:spPr>
            </p:sp>
            <p:sp>
              <p:nvSpPr>
                <p:cNvPr id="41" name="TextBox 41"/>
                <p:cNvSpPr txBox="1"/>
                <p:nvPr/>
              </p:nvSpPr>
              <p:spPr>
                <a:xfrm>
                  <a:off x="3270405" y="6595176"/>
                  <a:ext cx="3728414" cy="1231106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/>
                <a:p>
                  <a:pPr algn="ctr">
                    <a:lnSpc>
                      <a:spcPts val="3213"/>
                    </a:lnSpc>
                    <a:spcBef>
                      <a:spcPct val="0"/>
                    </a:spcBef>
                  </a:pPr>
                  <a:r>
                    <a:rPr lang="ko-KR" altLang="en-US" sz="2000" dirty="0">
                      <a:solidFill>
                        <a:srgbClr val="0B1544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성적</a:t>
                  </a:r>
                  <a:r>
                    <a:rPr lang="en-US" altLang="ko-KR" sz="2000" dirty="0">
                      <a:solidFill>
                        <a:srgbClr val="0B1544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(50%)+</a:t>
                  </a:r>
                  <a:r>
                    <a:rPr lang="ko-KR" altLang="en-US" sz="2000" dirty="0">
                      <a:solidFill>
                        <a:srgbClr val="0B1544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마일리지</a:t>
                  </a:r>
                  <a:r>
                    <a:rPr lang="en-US" altLang="ko-KR" sz="2000" dirty="0">
                      <a:solidFill>
                        <a:srgbClr val="0B1544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(50%)</a:t>
                  </a:r>
                </a:p>
                <a:p>
                  <a:pPr algn="ctr">
                    <a:lnSpc>
                      <a:spcPts val="3213"/>
                    </a:lnSpc>
                    <a:spcBef>
                      <a:spcPct val="0"/>
                    </a:spcBef>
                  </a:pPr>
                  <a:r>
                    <a:rPr lang="en-US" altLang="ko-KR" sz="2000" dirty="0">
                      <a:solidFill>
                        <a:srgbClr val="0B1544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 </a:t>
                  </a:r>
                  <a:r>
                    <a:rPr lang="ko-KR" altLang="en-US" sz="2000" dirty="0">
                      <a:solidFill>
                        <a:srgbClr val="0B1544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합산 점수</a:t>
                  </a:r>
                  <a:r>
                    <a:rPr lang="en-US" altLang="ko-KR" sz="2000" dirty="0">
                      <a:solidFill>
                        <a:srgbClr val="0B1544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(</a:t>
                  </a:r>
                  <a:r>
                    <a:rPr lang="ko-KR" altLang="en-US" sz="2000" dirty="0">
                      <a:solidFill>
                        <a:srgbClr val="0B1544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종합성적</a:t>
                  </a:r>
                  <a:r>
                    <a:rPr lang="en-US" altLang="ko-KR" sz="2000" dirty="0">
                      <a:solidFill>
                        <a:srgbClr val="0B1544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)</a:t>
                  </a:r>
                  <a:r>
                    <a:rPr lang="ko-KR" altLang="en-US" sz="2000" dirty="0">
                      <a:solidFill>
                        <a:srgbClr val="0B1544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로 최종 선발</a:t>
                  </a:r>
                  <a:endParaRPr lang="en-US" altLang="ko-KR" sz="2000" dirty="0">
                    <a:solidFill>
                      <a:srgbClr val="0B1544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210 디딤고딕 Light"/>
                    <a:sym typeface="210 디딤고딕 Light"/>
                  </a:endParaRPr>
                </a:p>
                <a:p>
                  <a:pPr algn="ctr">
                    <a:lnSpc>
                      <a:spcPts val="3213"/>
                    </a:lnSpc>
                    <a:spcBef>
                      <a:spcPct val="0"/>
                    </a:spcBef>
                  </a:pPr>
                  <a:endParaRPr lang="en-US" sz="2000" dirty="0">
                    <a:solidFill>
                      <a:srgbClr val="0B1544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210 디딤고딕 Light"/>
                    <a:sym typeface="210 디딤고딕 Light"/>
                  </a:endParaRPr>
                </a:p>
              </p:txBody>
            </p:sp>
            <p:sp>
              <p:nvSpPr>
                <p:cNvPr id="42" name="TextBox 42"/>
                <p:cNvSpPr txBox="1"/>
                <p:nvPr/>
              </p:nvSpPr>
              <p:spPr>
                <a:xfrm>
                  <a:off x="3189947" y="5699775"/>
                  <a:ext cx="3728414" cy="442341"/>
                </a:xfrm>
                <a:prstGeom prst="rect">
                  <a:avLst/>
                </a:prstGeom>
              </p:spPr>
              <p:txBody>
                <a:bodyPr lIns="0" tIns="0" rIns="0" bIns="0" rtlCol="0" anchor="t">
                  <a:spAutoFit/>
                </a:bodyPr>
                <a:lstStyle/>
                <a:p>
                  <a:pPr marL="0" lvl="0" indent="0" algn="ctr">
                    <a:lnSpc>
                      <a:spcPts val="3672"/>
                    </a:lnSpc>
                    <a:spcBef>
                      <a:spcPct val="0"/>
                    </a:spcBef>
                  </a:pPr>
                  <a:r>
                    <a:rPr lang="en-US" sz="2400" dirty="0">
                      <a:solidFill>
                        <a:srgbClr val="0B1544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Bold"/>
                      <a:sym typeface="210 디딤고딕 Bold"/>
                    </a:rPr>
                    <a:t>1</a:t>
                  </a:r>
                  <a:r>
                    <a:rPr lang="ko-KR" altLang="en-US" sz="2400" dirty="0">
                      <a:solidFill>
                        <a:srgbClr val="0B1544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Bold"/>
                      <a:sym typeface="210 디딤고딕 Bold"/>
                    </a:rPr>
                    <a:t>단계</a:t>
                  </a:r>
                  <a:endParaRPr lang="en-US" sz="2400" dirty="0">
                    <a:solidFill>
                      <a:srgbClr val="0B1544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210 디딤고딕 Bold"/>
                    <a:sym typeface="210 디딤고딕 Bold"/>
                  </a:endParaRPr>
                </a:p>
              </p:txBody>
            </p:sp>
            <p:sp>
              <p:nvSpPr>
                <p:cNvPr id="49" name="AutoShape 49"/>
                <p:cNvSpPr/>
                <p:nvPr/>
              </p:nvSpPr>
              <p:spPr>
                <a:xfrm flipH="1" flipV="1">
                  <a:off x="4875701" y="8398784"/>
                  <a:ext cx="0" cy="1048554"/>
                </a:xfrm>
                <a:prstGeom prst="line">
                  <a:avLst/>
                </a:prstGeom>
                <a:ln w="28575" cap="flat">
                  <a:solidFill>
                    <a:srgbClr val="19319D"/>
                  </a:solidFill>
                  <a:prstDash val="sysDot"/>
                  <a:headEnd type="none" w="sm" len="sm"/>
                  <a:tailEnd type="none" w="sm" len="sm"/>
                </a:ln>
              </p:spPr>
            </p:sp>
          </p:grpSp>
        </p:grpSp>
        <p:grpSp>
          <p:nvGrpSpPr>
            <p:cNvPr id="104" name="그룹 103">
              <a:extLst>
                <a:ext uri="{FF2B5EF4-FFF2-40B4-BE49-F238E27FC236}">
                  <a16:creationId xmlns:a16="http://schemas.microsoft.com/office/drawing/2014/main" id="{D0E8CE75-0BA9-4904-BC15-D929815DE0DA}"/>
                </a:ext>
              </a:extLst>
            </p:cNvPr>
            <p:cNvGrpSpPr/>
            <p:nvPr/>
          </p:nvGrpSpPr>
          <p:grpSpPr>
            <a:xfrm>
              <a:off x="7245072" y="4819000"/>
              <a:ext cx="4772698" cy="4705256"/>
              <a:chOff x="7202364" y="4819000"/>
              <a:chExt cx="4772698" cy="4705256"/>
            </a:xfrm>
          </p:grpSpPr>
          <p:sp>
            <p:nvSpPr>
              <p:cNvPr id="85" name="Freeform 11">
                <a:extLst>
                  <a:ext uri="{FF2B5EF4-FFF2-40B4-BE49-F238E27FC236}">
                    <a16:creationId xmlns:a16="http://schemas.microsoft.com/office/drawing/2014/main" id="{8E9B4FD1-C729-4387-B3A3-F74432EB46AA}"/>
                  </a:ext>
                </a:extLst>
              </p:cNvPr>
              <p:cNvSpPr/>
              <p:nvPr/>
            </p:nvSpPr>
            <p:spPr>
              <a:xfrm>
                <a:off x="7202364" y="4819000"/>
                <a:ext cx="4772698" cy="3556755"/>
              </a:xfrm>
              <a:custGeom>
                <a:avLst/>
                <a:gdLst/>
                <a:ahLst/>
                <a:cxnLst/>
                <a:rect l="l" t="t" r="r" b="b"/>
                <a:pathLst>
                  <a:path w="1168915" h="1055787">
                    <a:moveTo>
                      <a:pt x="0" y="0"/>
                    </a:moveTo>
                    <a:lnTo>
                      <a:pt x="965715" y="0"/>
                    </a:lnTo>
                    <a:lnTo>
                      <a:pt x="1168915" y="527894"/>
                    </a:lnTo>
                    <a:lnTo>
                      <a:pt x="965715" y="1055787"/>
                    </a:lnTo>
                    <a:lnTo>
                      <a:pt x="0" y="1055787"/>
                    </a:lnTo>
                    <a:lnTo>
                      <a:pt x="203200" y="52789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9319D"/>
              </a:solidFill>
            </p:spPr>
          </p:sp>
          <p:grpSp>
            <p:nvGrpSpPr>
              <p:cNvPr id="86" name="그룹 85">
                <a:extLst>
                  <a:ext uri="{FF2B5EF4-FFF2-40B4-BE49-F238E27FC236}">
                    <a16:creationId xmlns:a16="http://schemas.microsoft.com/office/drawing/2014/main" id="{4C828752-0DD6-44C2-88E1-83D37468997A}"/>
                  </a:ext>
                </a:extLst>
              </p:cNvPr>
              <p:cNvGrpSpPr/>
              <p:nvPr/>
            </p:nvGrpSpPr>
            <p:grpSpPr>
              <a:xfrm>
                <a:off x="7801511" y="5699775"/>
                <a:ext cx="3970006" cy="3824481"/>
                <a:chOff x="3189947" y="5699775"/>
                <a:chExt cx="3970006" cy="3824481"/>
              </a:xfrm>
            </p:grpSpPr>
            <p:grpSp>
              <p:nvGrpSpPr>
                <p:cNvPr id="87" name="Group 27">
                  <a:extLst>
                    <a:ext uri="{FF2B5EF4-FFF2-40B4-BE49-F238E27FC236}">
                      <a16:creationId xmlns:a16="http://schemas.microsoft.com/office/drawing/2014/main" id="{39550BD7-5F1C-4A03-8152-F2FE1F279CB0}"/>
                    </a:ext>
                  </a:extLst>
                </p:cNvPr>
                <p:cNvGrpSpPr/>
                <p:nvPr/>
              </p:nvGrpSpPr>
              <p:grpSpPr>
                <a:xfrm>
                  <a:off x="4787268" y="9347390"/>
                  <a:ext cx="176866" cy="176866"/>
                  <a:chOff x="0" y="0"/>
                  <a:chExt cx="812800" cy="812800"/>
                </a:xfrm>
              </p:grpSpPr>
              <p:sp>
                <p:nvSpPr>
                  <p:cNvPr id="92" name="Freeform 28">
                    <a:extLst>
                      <a:ext uri="{FF2B5EF4-FFF2-40B4-BE49-F238E27FC236}">
                        <a16:creationId xmlns:a16="http://schemas.microsoft.com/office/drawing/2014/main" id="{001E62A1-509B-43EE-B453-517BC7D593F5}"/>
                      </a:ext>
                    </a:extLst>
                  </p:cNvPr>
                  <p:cNvSpPr/>
                  <p:nvPr/>
                </p:nvSpPr>
                <p:spPr>
                  <a:xfrm>
                    <a:off x="0" y="0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19319D"/>
                  </a:solidFill>
                </p:spPr>
              </p:sp>
              <p:sp>
                <p:nvSpPr>
                  <p:cNvPr id="93" name="TextBox 29">
                    <a:extLst>
                      <a:ext uri="{FF2B5EF4-FFF2-40B4-BE49-F238E27FC236}">
                        <a16:creationId xmlns:a16="http://schemas.microsoft.com/office/drawing/2014/main" id="{D96044B2-003A-4C60-84FF-128AC84997BE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0"/>
                    <a:ext cx="660400" cy="736600"/>
                  </a:xfrm>
                  <a:prstGeom prst="rect">
                    <a:avLst/>
                  </a:prstGeom>
                </p:spPr>
                <p:txBody>
                  <a:bodyPr lIns="50800" tIns="50800" rIns="50800" bIns="50800" rtlCol="0" anchor="ctr"/>
                  <a:lstStyle/>
                  <a:p>
                    <a:pPr algn="ctr">
                      <a:lnSpc>
                        <a:spcPts val="3213"/>
                      </a:lnSpc>
                    </a:pPr>
                    <a:endParaRPr/>
                  </a:p>
                </p:txBody>
              </p:sp>
            </p:grpSp>
            <p:sp>
              <p:nvSpPr>
                <p:cNvPr id="88" name="AutoShape 22">
                  <a:extLst>
                    <a:ext uri="{FF2B5EF4-FFF2-40B4-BE49-F238E27FC236}">
                      <a16:creationId xmlns:a16="http://schemas.microsoft.com/office/drawing/2014/main" id="{092C086E-CF4B-43D8-AE1F-24E913C8EF6C}"/>
                    </a:ext>
                  </a:extLst>
                </p:cNvPr>
                <p:cNvSpPr/>
                <p:nvPr/>
              </p:nvSpPr>
              <p:spPr>
                <a:xfrm>
                  <a:off x="4699126" y="6466616"/>
                  <a:ext cx="787274" cy="0"/>
                </a:xfrm>
                <a:prstGeom prst="line">
                  <a:avLst/>
                </a:prstGeom>
                <a:ln w="28575" cap="flat">
                  <a:solidFill>
                    <a:schemeClr val="bg1"/>
                  </a:solidFill>
                  <a:prstDash val="solid"/>
                  <a:headEnd type="none" w="sm" len="sm"/>
                  <a:tailEnd type="none" w="sm" len="sm"/>
                </a:ln>
              </p:spPr>
            </p:sp>
            <p:sp>
              <p:nvSpPr>
                <p:cNvPr id="89" name="TextBox 41">
                  <a:extLst>
                    <a:ext uri="{FF2B5EF4-FFF2-40B4-BE49-F238E27FC236}">
                      <a16:creationId xmlns:a16="http://schemas.microsoft.com/office/drawing/2014/main" id="{1DE376C9-3A7D-417A-9E0B-52CD5C9B35C6}"/>
                    </a:ext>
                  </a:extLst>
                </p:cNvPr>
                <p:cNvSpPr txBox="1"/>
                <p:nvPr/>
              </p:nvSpPr>
              <p:spPr>
                <a:xfrm>
                  <a:off x="3431539" y="6595176"/>
                  <a:ext cx="3728414" cy="791435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/>
                <a:p>
                  <a:pPr algn="ctr">
                    <a:lnSpc>
                      <a:spcPts val="3213"/>
                    </a:lnSpc>
                    <a:spcBef>
                      <a:spcPct val="0"/>
                    </a:spcBef>
                  </a:pPr>
                  <a:r>
                    <a:rPr lang="ko-KR" altLang="en-US" sz="2000" dirty="0">
                      <a:solidFill>
                        <a:schemeClr val="bg1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면접 </a:t>
                  </a:r>
                  <a:r>
                    <a:rPr lang="en-US" altLang="ko-KR" sz="2000" dirty="0">
                      <a:solidFill>
                        <a:schemeClr val="bg1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/ </a:t>
                  </a:r>
                  <a:r>
                    <a:rPr lang="ko-KR" altLang="en-US" sz="2000" dirty="0">
                      <a:solidFill>
                        <a:schemeClr val="bg1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학업 계획</a:t>
                  </a:r>
                  <a:r>
                    <a:rPr lang="en-US" altLang="ko-KR" sz="2000" dirty="0">
                      <a:solidFill>
                        <a:schemeClr val="bg1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, </a:t>
                  </a:r>
                  <a:r>
                    <a:rPr lang="ko-KR" altLang="en-US" sz="2000" dirty="0">
                      <a:solidFill>
                        <a:schemeClr val="bg1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연구 참여 의지</a:t>
                  </a:r>
                  <a:r>
                    <a:rPr lang="en-US" altLang="ko-KR" sz="2000" dirty="0">
                      <a:solidFill>
                        <a:schemeClr val="bg1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, </a:t>
                  </a:r>
                  <a:r>
                    <a:rPr lang="ko-KR" altLang="en-US" sz="2000" dirty="0" err="1">
                      <a:solidFill>
                        <a:schemeClr val="bg1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비교과</a:t>
                  </a:r>
                  <a:r>
                    <a:rPr lang="ko-KR" altLang="en-US" sz="2000" dirty="0">
                      <a:solidFill>
                        <a:schemeClr val="bg1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 활동 성과 등 평가</a:t>
                  </a:r>
                  <a:endParaRPr lang="en-US" sz="2000" dirty="0">
                    <a:solidFill>
                      <a:schemeClr val="bg1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210 디딤고딕 Light"/>
                    <a:sym typeface="210 디딤고딕 Light"/>
                  </a:endParaRPr>
                </a:p>
              </p:txBody>
            </p:sp>
            <p:sp>
              <p:nvSpPr>
                <p:cNvPr id="90" name="TextBox 42">
                  <a:extLst>
                    <a:ext uri="{FF2B5EF4-FFF2-40B4-BE49-F238E27FC236}">
                      <a16:creationId xmlns:a16="http://schemas.microsoft.com/office/drawing/2014/main" id="{F569E67F-2F59-4E29-9E74-5F46E153EB2D}"/>
                    </a:ext>
                  </a:extLst>
                </p:cNvPr>
                <p:cNvSpPr txBox="1"/>
                <p:nvPr/>
              </p:nvSpPr>
              <p:spPr>
                <a:xfrm>
                  <a:off x="3189947" y="5699775"/>
                  <a:ext cx="3728414" cy="442341"/>
                </a:xfrm>
                <a:prstGeom prst="rect">
                  <a:avLst/>
                </a:prstGeom>
              </p:spPr>
              <p:txBody>
                <a:bodyPr lIns="0" tIns="0" rIns="0" bIns="0" rtlCol="0" anchor="t">
                  <a:spAutoFit/>
                </a:bodyPr>
                <a:lstStyle/>
                <a:p>
                  <a:pPr marL="0" lvl="0" indent="0" algn="ctr">
                    <a:lnSpc>
                      <a:spcPts val="3672"/>
                    </a:lnSpc>
                    <a:spcBef>
                      <a:spcPct val="0"/>
                    </a:spcBef>
                  </a:pPr>
                  <a:r>
                    <a:rPr lang="en-US" altLang="ko-KR" sz="2400" dirty="0">
                      <a:solidFill>
                        <a:schemeClr val="bg1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Bold"/>
                      <a:sym typeface="210 디딤고딕 Bold"/>
                    </a:rPr>
                    <a:t>2</a:t>
                  </a:r>
                  <a:r>
                    <a:rPr lang="ko-KR" altLang="en-US" sz="2400" dirty="0">
                      <a:solidFill>
                        <a:schemeClr val="bg1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Bold"/>
                      <a:sym typeface="210 디딤고딕 Bold"/>
                    </a:rPr>
                    <a:t>단계</a:t>
                  </a:r>
                  <a:endParaRPr lang="en-US" sz="2400" dirty="0">
                    <a:solidFill>
                      <a:schemeClr val="bg1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210 디딤고딕 Bold"/>
                    <a:sym typeface="210 디딤고딕 Bold"/>
                  </a:endParaRPr>
                </a:p>
              </p:txBody>
            </p:sp>
            <p:sp>
              <p:nvSpPr>
                <p:cNvPr id="91" name="AutoShape 49">
                  <a:extLst>
                    <a:ext uri="{FF2B5EF4-FFF2-40B4-BE49-F238E27FC236}">
                      <a16:creationId xmlns:a16="http://schemas.microsoft.com/office/drawing/2014/main" id="{99BE23B5-7574-46F5-8214-01DCFE7EF130}"/>
                    </a:ext>
                  </a:extLst>
                </p:cNvPr>
                <p:cNvSpPr/>
                <p:nvPr/>
              </p:nvSpPr>
              <p:spPr>
                <a:xfrm flipH="1" flipV="1">
                  <a:off x="4875701" y="8398784"/>
                  <a:ext cx="0" cy="1048554"/>
                </a:xfrm>
                <a:prstGeom prst="line">
                  <a:avLst/>
                </a:prstGeom>
                <a:ln w="28575" cap="flat">
                  <a:solidFill>
                    <a:srgbClr val="19319D"/>
                  </a:solidFill>
                  <a:prstDash val="sysDot"/>
                  <a:headEnd type="none" w="sm" len="sm"/>
                  <a:tailEnd type="none" w="sm" len="sm"/>
                </a:ln>
              </p:spPr>
            </p:sp>
          </p:grpSp>
        </p:grpSp>
        <p:grpSp>
          <p:nvGrpSpPr>
            <p:cNvPr id="94" name="그룹 93">
              <a:extLst>
                <a:ext uri="{FF2B5EF4-FFF2-40B4-BE49-F238E27FC236}">
                  <a16:creationId xmlns:a16="http://schemas.microsoft.com/office/drawing/2014/main" id="{60FC14C4-FD11-4C48-BCC5-73279137538E}"/>
                </a:ext>
              </a:extLst>
            </p:cNvPr>
            <p:cNvGrpSpPr/>
            <p:nvPr/>
          </p:nvGrpSpPr>
          <p:grpSpPr>
            <a:xfrm>
              <a:off x="11899343" y="4819000"/>
              <a:ext cx="4772698" cy="4705256"/>
              <a:chOff x="2590800" y="4819000"/>
              <a:chExt cx="4772698" cy="4705256"/>
            </a:xfrm>
          </p:grpSpPr>
          <p:sp>
            <p:nvSpPr>
              <p:cNvPr id="95" name="Freeform 11">
                <a:extLst>
                  <a:ext uri="{FF2B5EF4-FFF2-40B4-BE49-F238E27FC236}">
                    <a16:creationId xmlns:a16="http://schemas.microsoft.com/office/drawing/2014/main" id="{F12828D9-D84F-4E4D-9CB3-E0F7530E87A3}"/>
                  </a:ext>
                </a:extLst>
              </p:cNvPr>
              <p:cNvSpPr/>
              <p:nvPr/>
            </p:nvSpPr>
            <p:spPr>
              <a:xfrm>
                <a:off x="2590800" y="4819000"/>
                <a:ext cx="4772698" cy="3556755"/>
              </a:xfrm>
              <a:custGeom>
                <a:avLst/>
                <a:gdLst/>
                <a:ahLst/>
                <a:cxnLst/>
                <a:rect l="l" t="t" r="r" b="b"/>
                <a:pathLst>
                  <a:path w="1168915" h="1055787">
                    <a:moveTo>
                      <a:pt x="0" y="0"/>
                    </a:moveTo>
                    <a:lnTo>
                      <a:pt x="965715" y="0"/>
                    </a:lnTo>
                    <a:lnTo>
                      <a:pt x="1168915" y="527894"/>
                    </a:lnTo>
                    <a:lnTo>
                      <a:pt x="965715" y="1055787"/>
                    </a:lnTo>
                    <a:lnTo>
                      <a:pt x="0" y="1055787"/>
                    </a:lnTo>
                    <a:lnTo>
                      <a:pt x="203200" y="52789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9319D">
                  <a:alpha val="9804"/>
                </a:srgbClr>
              </a:solidFill>
            </p:spPr>
          </p:sp>
          <p:grpSp>
            <p:nvGrpSpPr>
              <p:cNvPr id="96" name="그룹 95">
                <a:extLst>
                  <a:ext uri="{FF2B5EF4-FFF2-40B4-BE49-F238E27FC236}">
                    <a16:creationId xmlns:a16="http://schemas.microsoft.com/office/drawing/2014/main" id="{C9385B10-F330-4DF6-AAD1-68718C28C51F}"/>
                  </a:ext>
                </a:extLst>
              </p:cNvPr>
              <p:cNvGrpSpPr/>
              <p:nvPr/>
            </p:nvGrpSpPr>
            <p:grpSpPr>
              <a:xfrm>
                <a:off x="3174381" y="5699775"/>
                <a:ext cx="3743980" cy="3824481"/>
                <a:chOff x="3174381" y="5699775"/>
                <a:chExt cx="3743980" cy="3824481"/>
              </a:xfrm>
            </p:grpSpPr>
            <p:grpSp>
              <p:nvGrpSpPr>
                <p:cNvPr id="97" name="Group 27">
                  <a:extLst>
                    <a:ext uri="{FF2B5EF4-FFF2-40B4-BE49-F238E27FC236}">
                      <a16:creationId xmlns:a16="http://schemas.microsoft.com/office/drawing/2014/main" id="{1CF21CE6-59C0-4C9B-9D83-9160EA7FD262}"/>
                    </a:ext>
                  </a:extLst>
                </p:cNvPr>
                <p:cNvGrpSpPr/>
                <p:nvPr/>
              </p:nvGrpSpPr>
              <p:grpSpPr>
                <a:xfrm>
                  <a:off x="4787268" y="9347390"/>
                  <a:ext cx="176866" cy="176866"/>
                  <a:chOff x="0" y="0"/>
                  <a:chExt cx="812800" cy="812800"/>
                </a:xfrm>
              </p:grpSpPr>
              <p:sp>
                <p:nvSpPr>
                  <p:cNvPr id="102" name="Freeform 28">
                    <a:extLst>
                      <a:ext uri="{FF2B5EF4-FFF2-40B4-BE49-F238E27FC236}">
                        <a16:creationId xmlns:a16="http://schemas.microsoft.com/office/drawing/2014/main" id="{684C94F6-6F7B-4280-A30F-7F62B0F25D3C}"/>
                      </a:ext>
                    </a:extLst>
                  </p:cNvPr>
                  <p:cNvSpPr/>
                  <p:nvPr/>
                </p:nvSpPr>
                <p:spPr>
                  <a:xfrm>
                    <a:off x="0" y="0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19319D"/>
                  </a:solidFill>
                </p:spPr>
              </p:sp>
              <p:sp>
                <p:nvSpPr>
                  <p:cNvPr id="103" name="TextBox 29">
                    <a:extLst>
                      <a:ext uri="{FF2B5EF4-FFF2-40B4-BE49-F238E27FC236}">
                        <a16:creationId xmlns:a16="http://schemas.microsoft.com/office/drawing/2014/main" id="{7555A63D-42B5-4DAE-B9E5-5E1EED5908DA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0"/>
                    <a:ext cx="660400" cy="736600"/>
                  </a:xfrm>
                  <a:prstGeom prst="rect">
                    <a:avLst/>
                  </a:prstGeom>
                </p:spPr>
                <p:txBody>
                  <a:bodyPr lIns="50800" tIns="50800" rIns="50800" bIns="50800" rtlCol="0" anchor="ctr"/>
                  <a:lstStyle/>
                  <a:p>
                    <a:pPr algn="ctr">
                      <a:lnSpc>
                        <a:spcPts val="3213"/>
                      </a:lnSpc>
                    </a:pPr>
                    <a:endParaRPr/>
                  </a:p>
                </p:txBody>
              </p:sp>
            </p:grpSp>
            <p:sp>
              <p:nvSpPr>
                <p:cNvPr id="98" name="AutoShape 22">
                  <a:extLst>
                    <a:ext uri="{FF2B5EF4-FFF2-40B4-BE49-F238E27FC236}">
                      <a16:creationId xmlns:a16="http://schemas.microsoft.com/office/drawing/2014/main" id="{CE436316-7F32-4DEB-B8E3-0E52A7682A35}"/>
                    </a:ext>
                  </a:extLst>
                </p:cNvPr>
                <p:cNvSpPr/>
                <p:nvPr/>
              </p:nvSpPr>
              <p:spPr>
                <a:xfrm>
                  <a:off x="4699126" y="6466616"/>
                  <a:ext cx="787274" cy="0"/>
                </a:xfrm>
                <a:prstGeom prst="line">
                  <a:avLst/>
                </a:prstGeom>
                <a:ln w="28575" cap="flat">
                  <a:solidFill>
                    <a:srgbClr val="19319D"/>
                  </a:solidFill>
                  <a:prstDash val="solid"/>
                  <a:headEnd type="none" w="sm" len="sm"/>
                  <a:tailEnd type="none" w="sm" len="sm"/>
                </a:ln>
              </p:spPr>
            </p:sp>
            <p:sp>
              <p:nvSpPr>
                <p:cNvPr id="99" name="TextBox 41">
                  <a:extLst>
                    <a:ext uri="{FF2B5EF4-FFF2-40B4-BE49-F238E27FC236}">
                      <a16:creationId xmlns:a16="http://schemas.microsoft.com/office/drawing/2014/main" id="{288D189B-594A-4573-80A1-F39925168641}"/>
                    </a:ext>
                  </a:extLst>
                </p:cNvPr>
                <p:cNvSpPr txBox="1"/>
                <p:nvPr/>
              </p:nvSpPr>
              <p:spPr>
                <a:xfrm>
                  <a:off x="3174381" y="6595176"/>
                  <a:ext cx="3728414" cy="381066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/>
                <a:p>
                  <a:pPr algn="ctr">
                    <a:lnSpc>
                      <a:spcPts val="3213"/>
                    </a:lnSpc>
                    <a:spcBef>
                      <a:spcPct val="0"/>
                    </a:spcBef>
                  </a:pPr>
                  <a:r>
                    <a:rPr lang="ko-KR" altLang="en-US" sz="2000" dirty="0">
                      <a:solidFill>
                        <a:srgbClr val="0B1544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Light"/>
                      <a:sym typeface="210 디딤고딕 Light"/>
                    </a:rPr>
                    <a:t>최종 선발</a:t>
                  </a:r>
                  <a:endParaRPr lang="en-US" sz="2000" dirty="0">
                    <a:solidFill>
                      <a:srgbClr val="0B1544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210 디딤고딕 Light"/>
                    <a:sym typeface="210 디딤고딕 Light"/>
                  </a:endParaRPr>
                </a:p>
              </p:txBody>
            </p:sp>
            <p:sp>
              <p:nvSpPr>
                <p:cNvPr id="100" name="TextBox 42">
                  <a:extLst>
                    <a:ext uri="{FF2B5EF4-FFF2-40B4-BE49-F238E27FC236}">
                      <a16:creationId xmlns:a16="http://schemas.microsoft.com/office/drawing/2014/main" id="{F0F3AE44-6F1F-42DC-901D-80FE448B719A}"/>
                    </a:ext>
                  </a:extLst>
                </p:cNvPr>
                <p:cNvSpPr txBox="1"/>
                <p:nvPr/>
              </p:nvSpPr>
              <p:spPr>
                <a:xfrm>
                  <a:off x="3189947" y="5699775"/>
                  <a:ext cx="3728414" cy="442341"/>
                </a:xfrm>
                <a:prstGeom prst="rect">
                  <a:avLst/>
                </a:prstGeom>
              </p:spPr>
              <p:txBody>
                <a:bodyPr lIns="0" tIns="0" rIns="0" bIns="0" rtlCol="0" anchor="t">
                  <a:spAutoFit/>
                </a:bodyPr>
                <a:lstStyle/>
                <a:p>
                  <a:pPr marL="0" lvl="0" indent="0" algn="ctr">
                    <a:lnSpc>
                      <a:spcPts val="3672"/>
                    </a:lnSpc>
                    <a:spcBef>
                      <a:spcPct val="0"/>
                    </a:spcBef>
                  </a:pPr>
                  <a:r>
                    <a:rPr lang="en-US" altLang="ko-KR" sz="2400" dirty="0">
                      <a:solidFill>
                        <a:srgbClr val="0B1544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Bold"/>
                      <a:sym typeface="210 디딤고딕 Bold"/>
                    </a:rPr>
                    <a:t>3</a:t>
                  </a:r>
                  <a:r>
                    <a:rPr lang="ko-KR" altLang="en-US" sz="2400" dirty="0">
                      <a:solidFill>
                        <a:srgbClr val="0B1544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210 디딤고딕 Bold"/>
                      <a:sym typeface="210 디딤고딕 Bold"/>
                    </a:rPr>
                    <a:t>단계</a:t>
                  </a:r>
                  <a:endParaRPr lang="en-US" sz="2400" dirty="0">
                    <a:solidFill>
                      <a:srgbClr val="0B1544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210 디딤고딕 Bold"/>
                    <a:sym typeface="210 디딤고딕 Bold"/>
                  </a:endParaRPr>
                </a:p>
              </p:txBody>
            </p:sp>
            <p:sp>
              <p:nvSpPr>
                <p:cNvPr id="101" name="AutoShape 49">
                  <a:extLst>
                    <a:ext uri="{FF2B5EF4-FFF2-40B4-BE49-F238E27FC236}">
                      <a16:creationId xmlns:a16="http://schemas.microsoft.com/office/drawing/2014/main" id="{C2A6499B-B258-4A20-9B1A-E35E7015140E}"/>
                    </a:ext>
                  </a:extLst>
                </p:cNvPr>
                <p:cNvSpPr/>
                <p:nvPr/>
              </p:nvSpPr>
              <p:spPr>
                <a:xfrm flipH="1" flipV="1">
                  <a:off x="4875701" y="8398784"/>
                  <a:ext cx="0" cy="1048554"/>
                </a:xfrm>
                <a:prstGeom prst="line">
                  <a:avLst/>
                </a:prstGeom>
                <a:ln w="28575" cap="flat">
                  <a:solidFill>
                    <a:srgbClr val="19319D"/>
                  </a:solidFill>
                  <a:prstDash val="sysDot"/>
                  <a:headEnd type="none" w="sm" len="sm"/>
                  <a:tailEnd type="none" w="sm" len="sm"/>
                </a:ln>
              </p:spPr>
            </p:sp>
          </p:grpSp>
        </p:grpSp>
      </p:grpSp>
      <p:sp>
        <p:nvSpPr>
          <p:cNvPr id="106" name="TextBox 10">
            <a:extLst>
              <a:ext uri="{FF2B5EF4-FFF2-40B4-BE49-F238E27FC236}">
                <a16:creationId xmlns:a16="http://schemas.microsoft.com/office/drawing/2014/main" id="{5459A2F3-9603-4694-8E7D-AB9AD9991DB7}"/>
              </a:ext>
            </a:extLst>
          </p:cNvPr>
          <p:cNvSpPr txBox="1"/>
          <p:nvPr/>
        </p:nvSpPr>
        <p:spPr>
          <a:xfrm>
            <a:off x="4948169" y="1474416"/>
            <a:ext cx="8391461" cy="910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055"/>
              </a:lnSpc>
              <a:spcBef>
                <a:spcPct val="0"/>
              </a:spcBef>
            </a:pPr>
            <a:r>
              <a:rPr lang="ko-KR" altLang="en-US" sz="6000" u="none" strike="noStrike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해외 인턴십</a:t>
            </a:r>
            <a:endParaRPr lang="en-US" sz="6000" u="none" strike="noStrike" dirty="0">
              <a:solidFill>
                <a:srgbClr val="19319D"/>
              </a:solidFill>
              <a:latin typeface="Black Han Sans"/>
              <a:ea typeface="Black Han Sans"/>
              <a:cs typeface="Black Han Sans"/>
              <a:sym typeface="Black Han Sans"/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D2BBB6-6258-41B8-9DB1-B16620486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6" name="TextBox 17">
            <a:extLst>
              <a:ext uri="{FF2B5EF4-FFF2-40B4-BE49-F238E27FC236}">
                <a16:creationId xmlns:a16="http://schemas.microsoft.com/office/drawing/2014/main" id="{D41E7EDF-6A25-4E96-B3FC-A7398451218A}"/>
              </a:ext>
            </a:extLst>
          </p:cNvPr>
          <p:cNvSpPr txBox="1"/>
          <p:nvPr/>
        </p:nvSpPr>
        <p:spPr>
          <a:xfrm>
            <a:off x="2911395" y="9486126"/>
            <a:ext cx="12465005" cy="4463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altLang="ko-KR" sz="2800" dirty="0">
                <a:latin typeface="210 디딤고딕" panose="020B0600000101010101" charset="-127"/>
                <a:ea typeface="210 디딤고딕" panose="020B0600000101010101" charset="-127"/>
              </a:rPr>
              <a:t>※ </a:t>
            </a:r>
            <a:r>
              <a:rPr lang="ko-KR" altLang="en-US" sz="2800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인턴기간에 따라 학점 인정</a:t>
            </a:r>
            <a:r>
              <a:rPr lang="en-US" altLang="ko-KR" sz="2800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(</a:t>
            </a:r>
            <a:r>
              <a:rPr lang="ko-KR" altLang="en-US" sz="2800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일반선택</a:t>
            </a:r>
            <a:r>
              <a:rPr lang="en-US" altLang="ko-KR" sz="2800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), </a:t>
            </a:r>
            <a:r>
              <a:rPr lang="ko-KR" altLang="en-US" sz="2800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동계</a:t>
            </a:r>
            <a:r>
              <a:rPr lang="en-US" altLang="ko-KR" sz="2800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/ </a:t>
            </a:r>
            <a:r>
              <a:rPr lang="ko-KR" altLang="en-US" sz="2800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하계 방학 </a:t>
            </a:r>
            <a:r>
              <a:rPr lang="en-US" altLang="ko-KR" sz="2800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: </a:t>
            </a:r>
            <a:r>
              <a:rPr lang="ko-KR" altLang="en-US" sz="2800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미국</a:t>
            </a:r>
            <a:r>
              <a:rPr lang="en-US" altLang="ko-KR" sz="2800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/</a:t>
            </a:r>
            <a:r>
              <a:rPr lang="ko-KR" altLang="en-US" sz="2800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유럽 </a:t>
            </a:r>
            <a:r>
              <a:rPr lang="en-US" altLang="ko-KR" sz="2800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1</a:t>
            </a:r>
            <a:r>
              <a:rPr lang="ko-KR" altLang="en-US" sz="2800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개월 연수 </a:t>
            </a:r>
            <a:endParaRPr lang="en-US" sz="2800" b="1" dirty="0">
              <a:solidFill>
                <a:srgbClr val="FF0000"/>
              </a:solidFill>
              <a:latin typeface="210 디딤고딕" panose="020B0600000101010101" charset="-127"/>
              <a:ea typeface="210 디딤고딕" panose="020B0600000101010101" charset="-127"/>
              <a:cs typeface="Nanum Gothic Ultra-Bold"/>
              <a:sym typeface="Nanum Gothic Ultra-Bold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743892" y="8813315"/>
            <a:ext cx="2710668" cy="271066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1028700" y="1147265"/>
            <a:ext cx="16230600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7" name="Group 7"/>
          <p:cNvGrpSpPr/>
          <p:nvPr/>
        </p:nvGrpSpPr>
        <p:grpSpPr>
          <a:xfrm>
            <a:off x="-1339982" y="1428253"/>
            <a:ext cx="2679964" cy="2679964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5" name="AutoShape 25"/>
          <p:cNvSpPr/>
          <p:nvPr/>
        </p:nvSpPr>
        <p:spPr>
          <a:xfrm>
            <a:off x="14584882" y="5468000"/>
            <a:ext cx="694532" cy="0"/>
          </a:xfrm>
          <a:prstGeom prst="line">
            <a:avLst/>
          </a:prstGeom>
          <a:ln w="28575" cap="flat">
            <a:solidFill>
              <a:srgbClr val="FBFD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2" name="TextBox 12"/>
          <p:cNvSpPr txBox="1"/>
          <p:nvPr/>
        </p:nvSpPr>
        <p:spPr>
          <a:xfrm>
            <a:off x="4024610" y="4562296"/>
            <a:ext cx="3082183" cy="3813459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213"/>
              </a:lnSpc>
            </a:pPr>
            <a:endParaRPr/>
          </a:p>
        </p:txBody>
      </p:sp>
      <p:pic>
        <p:nvPicPr>
          <p:cNvPr id="54" name="그림 53">
            <a:extLst>
              <a:ext uri="{FF2B5EF4-FFF2-40B4-BE49-F238E27FC236}">
                <a16:creationId xmlns:a16="http://schemas.microsoft.com/office/drawing/2014/main" id="{D77D410B-C1FC-489F-8194-CEAF8F9541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63176" y="641772"/>
            <a:ext cx="3690180" cy="453180"/>
          </a:xfrm>
          <a:prstGeom prst="rect">
            <a:avLst/>
          </a:prstGeom>
        </p:spPr>
      </p:pic>
      <p:sp>
        <p:nvSpPr>
          <p:cNvPr id="55" name="TextBox 18">
            <a:extLst>
              <a:ext uri="{FF2B5EF4-FFF2-40B4-BE49-F238E27FC236}">
                <a16:creationId xmlns:a16="http://schemas.microsoft.com/office/drawing/2014/main" id="{2019578E-AEDF-4677-870D-4AAFF5DC6DAF}"/>
              </a:ext>
            </a:extLst>
          </p:cNvPr>
          <p:cNvSpPr txBox="1"/>
          <p:nvPr/>
        </p:nvSpPr>
        <p:spPr>
          <a:xfrm>
            <a:off x="1028700" y="668613"/>
            <a:ext cx="5295900" cy="3847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213"/>
              </a:lnSpc>
              <a:spcBef>
                <a:spcPct val="0"/>
              </a:spcBef>
            </a:pPr>
            <a:r>
              <a:rPr lang="en-US" sz="21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Semiconductor Specialization University</a:t>
            </a:r>
          </a:p>
        </p:txBody>
      </p:sp>
      <p:sp>
        <p:nvSpPr>
          <p:cNvPr id="53" name="TextBox 10">
            <a:extLst>
              <a:ext uri="{FF2B5EF4-FFF2-40B4-BE49-F238E27FC236}">
                <a16:creationId xmlns:a16="http://schemas.microsoft.com/office/drawing/2014/main" id="{7951E827-2262-4565-A62A-67E8522B7B24}"/>
              </a:ext>
            </a:extLst>
          </p:cNvPr>
          <p:cNvSpPr txBox="1"/>
          <p:nvPr/>
        </p:nvSpPr>
        <p:spPr>
          <a:xfrm>
            <a:off x="4948169" y="1474416"/>
            <a:ext cx="8391461" cy="910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055"/>
              </a:lnSpc>
              <a:spcBef>
                <a:spcPct val="0"/>
              </a:spcBef>
            </a:pPr>
            <a:r>
              <a:rPr lang="ko-KR" altLang="en-US" sz="6000" u="none" strike="noStrike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졸업요건</a:t>
            </a:r>
            <a:endParaRPr lang="en-US" sz="6000" u="none" strike="noStrike" dirty="0">
              <a:solidFill>
                <a:srgbClr val="19319D"/>
              </a:solidFill>
              <a:latin typeface="Black Han Sans"/>
              <a:ea typeface="Black Han Sans"/>
              <a:cs typeface="Black Han Sans"/>
              <a:sym typeface="Black Han Sans"/>
            </a:endParaRPr>
          </a:p>
        </p:txBody>
      </p:sp>
      <p:graphicFrame>
        <p:nvGraphicFramePr>
          <p:cNvPr id="13" name="표 13">
            <a:extLst>
              <a:ext uri="{FF2B5EF4-FFF2-40B4-BE49-F238E27FC236}">
                <a16:creationId xmlns:a16="http://schemas.microsoft.com/office/drawing/2014/main" id="{D6381854-C6AD-4984-B86B-80C883210A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356616"/>
              </p:ext>
            </p:extLst>
          </p:nvPr>
        </p:nvGraphicFramePr>
        <p:xfrm>
          <a:off x="609628" y="2772217"/>
          <a:ext cx="17068541" cy="2649843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2745669">
                  <a:extLst>
                    <a:ext uri="{9D8B030D-6E8A-4147-A177-3AD203B41FA5}">
                      <a16:colId xmlns:a16="http://schemas.microsoft.com/office/drawing/2014/main" val="3671976053"/>
                    </a:ext>
                  </a:extLst>
                </a:gridCol>
                <a:gridCol w="1410068">
                  <a:extLst>
                    <a:ext uri="{9D8B030D-6E8A-4147-A177-3AD203B41FA5}">
                      <a16:colId xmlns:a16="http://schemas.microsoft.com/office/drawing/2014/main" val="473026858"/>
                    </a:ext>
                  </a:extLst>
                </a:gridCol>
                <a:gridCol w="2597746">
                  <a:extLst>
                    <a:ext uri="{9D8B030D-6E8A-4147-A177-3AD203B41FA5}">
                      <a16:colId xmlns:a16="http://schemas.microsoft.com/office/drawing/2014/main" val="873403012"/>
                    </a:ext>
                  </a:extLst>
                </a:gridCol>
                <a:gridCol w="1855100">
                  <a:extLst>
                    <a:ext uri="{9D8B030D-6E8A-4147-A177-3AD203B41FA5}">
                      <a16:colId xmlns:a16="http://schemas.microsoft.com/office/drawing/2014/main" val="4222423532"/>
                    </a:ext>
                  </a:extLst>
                </a:gridCol>
                <a:gridCol w="8459958">
                  <a:extLst>
                    <a:ext uri="{9D8B030D-6E8A-4147-A177-3AD203B41FA5}">
                      <a16:colId xmlns:a16="http://schemas.microsoft.com/office/drawing/2014/main" val="3244625130"/>
                    </a:ext>
                  </a:extLst>
                </a:gridCol>
              </a:tblGrid>
              <a:tr h="4692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구분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교과목 구분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이수요건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비고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8900544"/>
                  </a:ext>
                </a:extLst>
              </a:tr>
              <a:tr h="475015">
                <a:tc rowSpan="4">
                  <a:txBody>
                    <a:bodyPr/>
                    <a:lstStyle/>
                    <a:p>
                      <a:pPr algn="ctr" latinLnBrk="1">
                        <a:spcBef>
                          <a:spcPts val="600"/>
                        </a:spcBef>
                      </a:pPr>
                      <a:endParaRPr lang="en-US" altLang="ko-KR" sz="2400" b="0" dirty="0"/>
                    </a:p>
                    <a:p>
                      <a:pPr algn="ctr" latinLnBrk="1">
                        <a:spcBef>
                          <a:spcPts val="600"/>
                        </a:spcBef>
                      </a:pPr>
                      <a:r>
                        <a:rPr lang="ko-KR" altLang="en-US" sz="2400" b="0" dirty="0" err="1"/>
                        <a:t>차세대모빌리티</a:t>
                      </a:r>
                      <a:endParaRPr lang="en-US" altLang="ko-KR" sz="2400" b="0" dirty="0"/>
                    </a:p>
                    <a:p>
                      <a:pPr algn="ctr" latinLnBrk="1">
                        <a:spcBef>
                          <a:spcPts val="600"/>
                        </a:spcBef>
                      </a:pPr>
                      <a:r>
                        <a:rPr lang="ko-KR" altLang="en-US" sz="2400" b="0" dirty="0"/>
                        <a:t>반도체융합전공</a:t>
                      </a:r>
                      <a:endParaRPr lang="en-US" altLang="ko-KR" sz="2400" b="0" dirty="0"/>
                    </a:p>
                    <a:p>
                      <a:pPr algn="ctr" latinLnBrk="1">
                        <a:spcBef>
                          <a:spcPts val="600"/>
                        </a:spcBef>
                      </a:pPr>
                      <a:r>
                        <a:rPr lang="ko-KR" altLang="en-US" sz="2400" b="0" dirty="0"/>
                        <a:t>이수 조건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Bef>
                          <a:spcPts val="600"/>
                        </a:spcBef>
                      </a:pPr>
                      <a:endParaRPr lang="en-US" altLang="ko-KR" sz="2400" b="0" dirty="0"/>
                    </a:p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ko-KR" altLang="en-US" sz="2400" b="0" dirty="0"/>
                        <a:t>트랙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/>
                        <a:t>기초</a:t>
                      </a:r>
                      <a:r>
                        <a:rPr lang="en-US" altLang="ko-KR" sz="2400" dirty="0"/>
                        <a:t>(2</a:t>
                      </a:r>
                      <a:r>
                        <a:rPr lang="ko-KR" altLang="en-US" sz="2400" dirty="0"/>
                        <a:t>학년</a:t>
                      </a:r>
                      <a:r>
                        <a:rPr lang="en-US" altLang="ko-KR" sz="2400" dirty="0"/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endParaRPr lang="en-US" altLang="ko-KR" sz="2400" dirty="0"/>
                    </a:p>
                    <a:p>
                      <a:pPr algn="ctr" latinLnBrk="1">
                        <a:spcBef>
                          <a:spcPts val="1200"/>
                        </a:spcBef>
                      </a:pPr>
                      <a:r>
                        <a:rPr lang="en-US" altLang="ko-KR" sz="2400" dirty="0"/>
                        <a:t>36</a:t>
                      </a:r>
                      <a:r>
                        <a:rPr lang="ko-KR" altLang="en-US" sz="2400" dirty="0"/>
                        <a:t>학점 이상</a:t>
                      </a:r>
                      <a:endParaRPr lang="en-US" altLang="ko-KR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FF"/>
                    </a:solidFill>
                  </a:tcPr>
                </a:tc>
                <a:tc rowSpan="4">
                  <a:txBody>
                    <a:bodyPr/>
                    <a:lstStyle/>
                    <a:p>
                      <a:pPr latinLnBrk="1">
                        <a:lnSpc>
                          <a:spcPct val="200000"/>
                        </a:lnSpc>
                      </a:pPr>
                      <a:r>
                        <a:rPr lang="en-US" altLang="ko-KR" sz="2400" dirty="0"/>
                        <a:t>- PBL</a:t>
                      </a:r>
                      <a:r>
                        <a:rPr lang="ko-KR" altLang="en-US" sz="2400" dirty="0"/>
                        <a:t>기반 반도체융합프로젝트 수업 </a:t>
                      </a:r>
                      <a:r>
                        <a:rPr lang="en-US" altLang="ko-KR" sz="2400" dirty="0"/>
                        <a:t>1</a:t>
                      </a:r>
                      <a:r>
                        <a:rPr lang="ko-KR" altLang="en-US" sz="2400" dirty="0"/>
                        <a:t>개 이상 이수</a:t>
                      </a:r>
                    </a:p>
                    <a:p>
                      <a:pPr latinLnBrk="1">
                        <a:lnSpc>
                          <a:spcPct val="200000"/>
                        </a:lnSpc>
                      </a:pPr>
                      <a:r>
                        <a:rPr lang="en-US" altLang="ko-KR" sz="2400" dirty="0"/>
                        <a:t>- </a:t>
                      </a:r>
                      <a:r>
                        <a:rPr lang="ko-KR" altLang="en-US" sz="2400" dirty="0"/>
                        <a:t>이동 수업 </a:t>
                      </a:r>
                      <a:r>
                        <a:rPr lang="en-US" altLang="ko-KR" sz="2400" dirty="0"/>
                        <a:t>3</a:t>
                      </a:r>
                      <a:r>
                        <a:rPr lang="ko-KR" altLang="en-US" sz="2400" dirty="0"/>
                        <a:t>학점 이상 이수 </a:t>
                      </a:r>
                      <a:r>
                        <a:rPr lang="en-US" altLang="ko-KR" sz="2400" dirty="0"/>
                        <a:t>(</a:t>
                      </a:r>
                      <a:r>
                        <a:rPr lang="ko-KR" altLang="en-US" sz="2400" dirty="0" err="1"/>
                        <a:t>금오공대</a:t>
                      </a:r>
                      <a:r>
                        <a:rPr lang="en-US" altLang="ko-KR" sz="2400" dirty="0"/>
                        <a:t>-</a:t>
                      </a:r>
                      <a:r>
                        <a:rPr lang="ko-KR" altLang="en-US" sz="2400" dirty="0"/>
                        <a:t>영남대 공동교과목</a:t>
                      </a:r>
                      <a:r>
                        <a:rPr lang="en-US" altLang="ko-KR" sz="2400" dirty="0"/>
                        <a:t>)</a:t>
                      </a:r>
                    </a:p>
                    <a:p>
                      <a:pPr latinLnBrk="1">
                        <a:lnSpc>
                          <a:spcPct val="200000"/>
                        </a:lnSpc>
                      </a:pPr>
                      <a:r>
                        <a:rPr lang="en-US" altLang="ko-KR" sz="2400" dirty="0"/>
                        <a:t>- </a:t>
                      </a:r>
                      <a:r>
                        <a:rPr lang="ko-KR" altLang="en-US" sz="2400" dirty="0" err="1"/>
                        <a:t>비교과</a:t>
                      </a:r>
                      <a:r>
                        <a:rPr lang="ko-KR" altLang="en-US" sz="2400" dirty="0"/>
                        <a:t> 프로그램 또는 현장실습 중 </a:t>
                      </a:r>
                      <a:r>
                        <a:rPr lang="en-US" altLang="ko-KR" sz="2400" dirty="0"/>
                        <a:t>1</a:t>
                      </a:r>
                      <a:r>
                        <a:rPr lang="ko-KR" altLang="en-US" sz="2400" dirty="0"/>
                        <a:t>개 이상 이수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2971035"/>
                  </a:ext>
                </a:extLst>
              </a:tr>
              <a:tr h="4441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r>
                        <a:rPr lang="ko-KR" altLang="en-US" sz="2800" dirty="0"/>
                        <a:t>트랙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/>
                        <a:t>중급</a:t>
                      </a:r>
                      <a:r>
                        <a:rPr lang="en-US" altLang="ko-KR" sz="2400" dirty="0"/>
                        <a:t>(3</a:t>
                      </a:r>
                      <a:r>
                        <a:rPr lang="ko-KR" altLang="en-US" sz="2400" dirty="0"/>
                        <a:t>학년</a:t>
                      </a:r>
                      <a:r>
                        <a:rPr lang="en-US" altLang="ko-KR" sz="2400" dirty="0"/>
                        <a:t>)</a:t>
                      </a:r>
                      <a:endParaRPr lang="ko-KR" alt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r>
                        <a:rPr lang="en-US" altLang="ko-KR" sz="2400" dirty="0"/>
                        <a:t>- </a:t>
                      </a:r>
                      <a:r>
                        <a:rPr lang="ko-KR" altLang="en-US" sz="2400" dirty="0"/>
                        <a:t>이동 수업 </a:t>
                      </a:r>
                      <a:r>
                        <a:rPr lang="en-US" altLang="ko-KR" sz="2400" dirty="0"/>
                        <a:t>3</a:t>
                      </a:r>
                      <a:r>
                        <a:rPr lang="ko-KR" altLang="en-US" sz="2400" dirty="0"/>
                        <a:t>학점 이상 이수 </a:t>
                      </a:r>
                      <a:r>
                        <a:rPr lang="en-US" altLang="ko-KR" sz="2400" dirty="0"/>
                        <a:t>(</a:t>
                      </a:r>
                      <a:r>
                        <a:rPr lang="ko-KR" altLang="en-US" sz="2400" dirty="0" err="1"/>
                        <a:t>금오공대</a:t>
                      </a:r>
                      <a:r>
                        <a:rPr lang="en-US" altLang="ko-KR" sz="2400" dirty="0"/>
                        <a:t>-</a:t>
                      </a:r>
                      <a:r>
                        <a:rPr lang="ko-KR" altLang="en-US" sz="2400" dirty="0"/>
                        <a:t>영남대 공동교과목</a:t>
                      </a:r>
                      <a:r>
                        <a:rPr lang="en-US" altLang="ko-KR" sz="2400" dirty="0"/>
                        <a:t>)</a:t>
                      </a:r>
                      <a:endParaRPr lang="ko-KR" alt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1074243"/>
                  </a:ext>
                </a:extLst>
              </a:tr>
              <a:tr h="48939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/>
                        <a:t>고급</a:t>
                      </a:r>
                      <a:r>
                        <a:rPr lang="en-US" altLang="ko-KR" sz="2400" dirty="0"/>
                        <a:t>(4</a:t>
                      </a:r>
                      <a:r>
                        <a:rPr lang="ko-KR" altLang="en-US" sz="2400" dirty="0"/>
                        <a:t>학년</a:t>
                      </a:r>
                      <a:r>
                        <a:rPr lang="en-US" altLang="ko-KR" sz="2400" dirty="0"/>
                        <a:t>)</a:t>
                      </a:r>
                      <a:endParaRPr lang="ko-KR" alt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r>
                        <a:rPr lang="en-US" altLang="ko-KR" sz="2400" dirty="0"/>
                        <a:t>- </a:t>
                      </a:r>
                      <a:r>
                        <a:rPr lang="ko-KR" altLang="en-US" sz="2400" dirty="0" err="1"/>
                        <a:t>비교과</a:t>
                      </a:r>
                      <a:r>
                        <a:rPr lang="ko-KR" altLang="en-US" sz="2400" dirty="0"/>
                        <a:t> 프로그램 및 현장실습 중 </a:t>
                      </a:r>
                      <a:r>
                        <a:rPr lang="en-US" altLang="ko-KR" sz="2400" dirty="0"/>
                        <a:t>1</a:t>
                      </a:r>
                      <a:r>
                        <a:rPr lang="ko-KR" altLang="en-US" sz="2400" dirty="0"/>
                        <a:t>개 이상 이수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6987144"/>
                  </a:ext>
                </a:extLst>
              </a:tr>
              <a:tr h="46885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ko-KR" altLang="en-US" sz="2400" dirty="0"/>
                        <a:t>트랙 외 교과과정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D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3062721"/>
                  </a:ext>
                </a:extLst>
              </a:tr>
            </a:tbl>
          </a:graphicData>
        </a:graphic>
      </p:graphicFrame>
      <p:grpSp>
        <p:nvGrpSpPr>
          <p:cNvPr id="20" name="그룹 19">
            <a:extLst>
              <a:ext uri="{FF2B5EF4-FFF2-40B4-BE49-F238E27FC236}">
                <a16:creationId xmlns:a16="http://schemas.microsoft.com/office/drawing/2014/main" id="{2E23A49A-1158-4BF5-8292-43FBA745A6F9}"/>
              </a:ext>
            </a:extLst>
          </p:cNvPr>
          <p:cNvGrpSpPr/>
          <p:nvPr/>
        </p:nvGrpSpPr>
        <p:grpSpPr>
          <a:xfrm>
            <a:off x="685800" y="6060234"/>
            <a:ext cx="15580784" cy="3947943"/>
            <a:chOff x="681434" y="5577297"/>
            <a:chExt cx="15580784" cy="3947943"/>
          </a:xfrm>
        </p:grpSpPr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0ABE534D-7ECF-47BB-9105-D729416ED95E}"/>
                </a:ext>
              </a:extLst>
            </p:cNvPr>
            <p:cNvGrpSpPr/>
            <p:nvPr/>
          </p:nvGrpSpPr>
          <p:grpSpPr>
            <a:xfrm>
              <a:off x="681434" y="5577297"/>
              <a:ext cx="7904342" cy="1387551"/>
              <a:chOff x="681434" y="5577297"/>
              <a:chExt cx="7904342" cy="1387551"/>
            </a:xfrm>
          </p:grpSpPr>
          <p:grpSp>
            <p:nvGrpSpPr>
              <p:cNvPr id="15" name="그룹 14">
                <a:extLst>
                  <a:ext uri="{FF2B5EF4-FFF2-40B4-BE49-F238E27FC236}">
                    <a16:creationId xmlns:a16="http://schemas.microsoft.com/office/drawing/2014/main" id="{D6DBAF21-597E-4241-A45E-7A9A72A5065D}"/>
                  </a:ext>
                </a:extLst>
              </p:cNvPr>
              <p:cNvGrpSpPr/>
              <p:nvPr/>
            </p:nvGrpSpPr>
            <p:grpSpPr>
              <a:xfrm>
                <a:off x="681434" y="5577297"/>
                <a:ext cx="7904342" cy="544942"/>
                <a:chOff x="681434" y="5769040"/>
                <a:chExt cx="7904342" cy="544942"/>
              </a:xfrm>
            </p:grpSpPr>
            <p:sp>
              <p:nvSpPr>
                <p:cNvPr id="67" name="TextBox 15">
                  <a:extLst>
                    <a:ext uri="{FF2B5EF4-FFF2-40B4-BE49-F238E27FC236}">
                      <a16:creationId xmlns:a16="http://schemas.microsoft.com/office/drawing/2014/main" id="{5F4FE744-D459-48B7-84B0-F9CC79666EA8}"/>
                    </a:ext>
                  </a:extLst>
                </p:cNvPr>
                <p:cNvSpPr txBox="1"/>
                <p:nvPr/>
              </p:nvSpPr>
              <p:spPr>
                <a:xfrm>
                  <a:off x="1524000" y="5826708"/>
                  <a:ext cx="7061776" cy="429605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/>
                <a:p>
                  <a:pPr algn="l">
                    <a:lnSpc>
                      <a:spcPts val="3359"/>
                    </a:lnSpc>
                  </a:pPr>
                  <a:r>
                    <a:rPr lang="en-US" sz="2799" dirty="0">
                      <a:solidFill>
                        <a:srgbClr val="004AAD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Nanum Gothic Ultra-Bold"/>
                      <a:sym typeface="Nanum Gothic Ultra-Bold"/>
                    </a:rPr>
                    <a:t>PBL</a:t>
                  </a:r>
                  <a:r>
                    <a:rPr lang="ko-KR" altLang="en-US" sz="2799" dirty="0">
                      <a:solidFill>
                        <a:srgbClr val="004AAD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Nanum Gothic Ultra-Bold"/>
                      <a:sym typeface="Nanum Gothic Ultra-Bold"/>
                    </a:rPr>
                    <a:t>기반 반도체융합프로젝트 교과목</a:t>
                  </a:r>
                  <a:endParaRPr lang="en-US" sz="2799" dirty="0">
                    <a:solidFill>
                      <a:srgbClr val="004AAD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Nanum Gothic Ultra-Bold"/>
                    <a:sym typeface="Nanum Gothic Ultra-Bold"/>
                  </a:endParaRPr>
                </a:p>
              </p:txBody>
            </p:sp>
            <p:sp>
              <p:nvSpPr>
                <p:cNvPr id="73" name="Freeform 20">
                  <a:extLst>
                    <a:ext uri="{FF2B5EF4-FFF2-40B4-BE49-F238E27FC236}">
                      <a16:creationId xmlns:a16="http://schemas.microsoft.com/office/drawing/2014/main" id="{666F8388-9A08-40B7-B788-2E554A747357}"/>
                    </a:ext>
                  </a:extLst>
                </p:cNvPr>
                <p:cNvSpPr/>
                <p:nvPr/>
              </p:nvSpPr>
              <p:spPr>
                <a:xfrm>
                  <a:off x="681434" y="5769040"/>
                  <a:ext cx="694532" cy="5449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00528" h="740391">
                      <a:moveTo>
                        <a:pt x="0" y="0"/>
                      </a:moveTo>
                      <a:lnTo>
                        <a:pt x="1000528" y="0"/>
                      </a:lnTo>
                      <a:lnTo>
                        <a:pt x="1000528" y="740391"/>
                      </a:lnTo>
                      <a:lnTo>
                        <a:pt x="0" y="74039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blipFill>
                  <a:blip r:embed="rId4">
                    <a:extLst>
                      <a:ext uri="{96DAC541-7B7A-43D3-8B79-37D633B846F1}">
                        <asvg:svgBlip xmlns:asvg="http://schemas.microsoft.com/office/drawing/2016/SVG/main" r:embed="rId5"/>
                      </a:ext>
                    </a:extLst>
                  </a:blip>
                  <a:stretch>
                    <a:fillRect/>
                  </a:stretch>
                </a:blipFill>
              </p:spPr>
            </p:sp>
          </p:grpSp>
          <p:sp>
            <p:nvSpPr>
              <p:cNvPr id="74" name="TextBox 15">
                <a:extLst>
                  <a:ext uri="{FF2B5EF4-FFF2-40B4-BE49-F238E27FC236}">
                    <a16:creationId xmlns:a16="http://schemas.microsoft.com/office/drawing/2014/main" id="{7DF53288-2B73-4FA6-A588-B78784AE65F9}"/>
                  </a:ext>
                </a:extLst>
              </p:cNvPr>
              <p:cNvSpPr txBox="1"/>
              <p:nvPr/>
            </p:nvSpPr>
            <p:spPr>
              <a:xfrm>
                <a:off x="1524000" y="6113909"/>
                <a:ext cx="6244034" cy="850939"/>
              </a:xfrm>
              <a:prstGeom prst="rect">
                <a:avLst/>
              </a:prstGeom>
            </p:spPr>
            <p:txBody>
              <a:bodyPr wrap="square" lIns="0" tIns="0" rIns="0" bIns="0" rtlCol="0" anchor="t">
                <a:spAutoFit/>
              </a:bodyPr>
              <a:lstStyle>
                <a:defPPr>
                  <a:defRPr lang="en-US"/>
                </a:defPPr>
                <a:lvl1pPr>
                  <a:lnSpc>
                    <a:spcPts val="3359"/>
                  </a:lnSpc>
                  <a:defRPr sz="2799">
                    <a:solidFill>
                      <a:srgbClr val="004AAD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Nanum Gothic Ultra-Bold"/>
                  </a:defRPr>
                </a:lvl1pPr>
              </a:lstStyle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ko-KR" sz="2400" dirty="0">
                    <a:solidFill>
                      <a:schemeClr val="tx1"/>
                    </a:solidFill>
                  </a:rPr>
                  <a:t>WBG</a:t>
                </a:r>
                <a:r>
                  <a:rPr lang="ko-KR" altLang="en-US" sz="2400" dirty="0">
                    <a:solidFill>
                      <a:schemeClr val="tx1"/>
                    </a:solidFill>
                  </a:rPr>
                  <a:t>디스플레이소자공정실험</a:t>
                </a:r>
                <a:r>
                  <a:rPr lang="en-US" altLang="ko-KR" sz="2400" dirty="0">
                    <a:solidFill>
                      <a:schemeClr val="tx1"/>
                    </a:solidFill>
                  </a:rPr>
                  <a:t>(4</a:t>
                </a:r>
                <a:r>
                  <a:rPr lang="ko-KR" altLang="en-US" sz="2400" dirty="0">
                    <a:solidFill>
                      <a:schemeClr val="tx1"/>
                    </a:solidFill>
                  </a:rPr>
                  <a:t>학년 </a:t>
                </a:r>
                <a:r>
                  <a:rPr lang="en-US" altLang="ko-KR" sz="2400" dirty="0">
                    <a:solidFill>
                      <a:schemeClr val="tx1"/>
                    </a:solidFill>
                  </a:rPr>
                  <a:t>1</a:t>
                </a:r>
                <a:r>
                  <a:rPr lang="ko-KR" altLang="en-US" sz="2400" dirty="0">
                    <a:solidFill>
                      <a:schemeClr val="tx1"/>
                    </a:solidFill>
                  </a:rPr>
                  <a:t>학기</a:t>
                </a:r>
                <a:r>
                  <a:rPr lang="en-US" altLang="ko-KR" sz="2400" dirty="0">
                    <a:solidFill>
                      <a:schemeClr val="tx1"/>
                    </a:solidFill>
                  </a:rPr>
                  <a:t>)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ko-KR" altLang="en-US" sz="2400" dirty="0">
                    <a:solidFill>
                      <a:schemeClr val="tx1"/>
                    </a:solidFill>
                    <a:sym typeface="Nanum Gothic Ultra-Bold"/>
                  </a:rPr>
                  <a:t>고주파소자공정실험</a:t>
                </a:r>
                <a:r>
                  <a:rPr lang="en-US" altLang="ko-KR" sz="2400" dirty="0">
                    <a:solidFill>
                      <a:schemeClr val="tx1"/>
                    </a:solidFill>
                    <a:sym typeface="Nanum Gothic Ultra-Bold"/>
                  </a:rPr>
                  <a:t>(4</a:t>
                </a:r>
                <a:r>
                  <a:rPr lang="ko-KR" altLang="en-US" sz="2400" dirty="0">
                    <a:solidFill>
                      <a:schemeClr val="tx1"/>
                    </a:solidFill>
                    <a:sym typeface="Nanum Gothic Ultra-Bold"/>
                  </a:rPr>
                  <a:t>학년 </a:t>
                </a:r>
                <a:r>
                  <a:rPr lang="en-US" altLang="ko-KR" sz="2400" dirty="0">
                    <a:solidFill>
                      <a:schemeClr val="tx1"/>
                    </a:solidFill>
                    <a:sym typeface="Nanum Gothic Ultra-Bold"/>
                  </a:rPr>
                  <a:t>1</a:t>
                </a:r>
                <a:r>
                  <a:rPr lang="ko-KR" altLang="en-US" sz="2400" dirty="0">
                    <a:solidFill>
                      <a:schemeClr val="tx1"/>
                    </a:solidFill>
                    <a:sym typeface="Nanum Gothic Ultra-Bold"/>
                  </a:rPr>
                  <a:t>학기</a:t>
                </a:r>
                <a:r>
                  <a:rPr lang="en-US" altLang="ko-KR" sz="2400" dirty="0">
                    <a:solidFill>
                      <a:schemeClr val="tx1"/>
                    </a:solidFill>
                    <a:sym typeface="Nanum Gothic Ultra-Bold"/>
                  </a:rPr>
                  <a:t>)</a:t>
                </a:r>
              </a:p>
            </p:txBody>
          </p:sp>
        </p:grp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A85F6B12-E8B9-4D6D-A9B5-F4387A5D10D9}"/>
                </a:ext>
              </a:extLst>
            </p:cNvPr>
            <p:cNvGrpSpPr/>
            <p:nvPr/>
          </p:nvGrpSpPr>
          <p:grpSpPr>
            <a:xfrm>
              <a:off x="681434" y="7260917"/>
              <a:ext cx="15580784" cy="2264323"/>
              <a:chOff x="681434" y="7212139"/>
              <a:chExt cx="15580784" cy="2264323"/>
            </a:xfrm>
          </p:grpSpPr>
          <p:grpSp>
            <p:nvGrpSpPr>
              <p:cNvPr id="76" name="그룹 75">
                <a:extLst>
                  <a:ext uri="{FF2B5EF4-FFF2-40B4-BE49-F238E27FC236}">
                    <a16:creationId xmlns:a16="http://schemas.microsoft.com/office/drawing/2014/main" id="{0728966D-0DE7-42C7-B6CA-AEED7F18B099}"/>
                  </a:ext>
                </a:extLst>
              </p:cNvPr>
              <p:cNvGrpSpPr/>
              <p:nvPr/>
            </p:nvGrpSpPr>
            <p:grpSpPr>
              <a:xfrm>
                <a:off x="681434" y="7212139"/>
                <a:ext cx="7904342" cy="544942"/>
                <a:chOff x="681434" y="5769040"/>
                <a:chExt cx="7904342" cy="544942"/>
              </a:xfrm>
            </p:grpSpPr>
            <p:sp>
              <p:nvSpPr>
                <p:cNvPr id="77" name="TextBox 15">
                  <a:extLst>
                    <a:ext uri="{FF2B5EF4-FFF2-40B4-BE49-F238E27FC236}">
                      <a16:creationId xmlns:a16="http://schemas.microsoft.com/office/drawing/2014/main" id="{90BE7D1E-A555-4605-951D-10B9B021958C}"/>
                    </a:ext>
                  </a:extLst>
                </p:cNvPr>
                <p:cNvSpPr txBox="1"/>
                <p:nvPr/>
              </p:nvSpPr>
              <p:spPr>
                <a:xfrm>
                  <a:off x="1524000" y="5826708"/>
                  <a:ext cx="7061776" cy="429605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/>
                <a:p>
                  <a:pPr algn="l">
                    <a:lnSpc>
                      <a:spcPts val="3359"/>
                    </a:lnSpc>
                  </a:pPr>
                  <a:r>
                    <a:rPr lang="ko-KR" altLang="en-US" sz="2799" dirty="0">
                      <a:solidFill>
                        <a:srgbClr val="004AAD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Nanum Gothic Ultra-Bold"/>
                      <a:sym typeface="Nanum Gothic Ultra-Bold"/>
                    </a:rPr>
                    <a:t>이동 수업이란</a:t>
                  </a:r>
                  <a:r>
                    <a:rPr lang="en-US" altLang="ko-KR" sz="2799" dirty="0">
                      <a:solidFill>
                        <a:srgbClr val="004AAD"/>
                      </a:solidFill>
                      <a:latin typeface="210 디딤고딕" panose="020B0600000101010101" charset="-127"/>
                      <a:ea typeface="210 디딤고딕" panose="020B0600000101010101" charset="-127"/>
                      <a:cs typeface="Nanum Gothic Ultra-Bold"/>
                      <a:sym typeface="Nanum Gothic Ultra-Bold"/>
                    </a:rPr>
                    <a:t>?</a:t>
                  </a:r>
                  <a:endParaRPr lang="en-US" sz="2799" dirty="0">
                    <a:solidFill>
                      <a:srgbClr val="004AAD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Nanum Gothic Ultra-Bold"/>
                    <a:sym typeface="Nanum Gothic Ultra-Bold"/>
                  </a:endParaRPr>
                </a:p>
              </p:txBody>
            </p:sp>
            <p:sp>
              <p:nvSpPr>
                <p:cNvPr id="79" name="Freeform 20">
                  <a:extLst>
                    <a:ext uri="{FF2B5EF4-FFF2-40B4-BE49-F238E27FC236}">
                      <a16:creationId xmlns:a16="http://schemas.microsoft.com/office/drawing/2014/main" id="{D9D1C0A9-35A2-4AF5-9D1E-FA12543E8C28}"/>
                    </a:ext>
                  </a:extLst>
                </p:cNvPr>
                <p:cNvSpPr/>
                <p:nvPr/>
              </p:nvSpPr>
              <p:spPr>
                <a:xfrm>
                  <a:off x="681434" y="5769040"/>
                  <a:ext cx="694532" cy="5449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00528" h="740391">
                      <a:moveTo>
                        <a:pt x="0" y="0"/>
                      </a:moveTo>
                      <a:lnTo>
                        <a:pt x="1000528" y="0"/>
                      </a:lnTo>
                      <a:lnTo>
                        <a:pt x="1000528" y="740391"/>
                      </a:lnTo>
                      <a:lnTo>
                        <a:pt x="0" y="74039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blipFill>
                  <a:blip r:embed="rId4">
                    <a:extLst>
                      <a:ext uri="{96DAC541-7B7A-43D3-8B79-37D633B846F1}">
                        <asvg:svgBlip xmlns:asvg="http://schemas.microsoft.com/office/drawing/2016/SVG/main" r:embed="rId5"/>
                      </a:ext>
                    </a:extLst>
                  </a:blip>
                  <a:stretch>
                    <a:fillRect/>
                  </a:stretch>
                </a:blipFill>
              </p:spPr>
            </p:sp>
          </p:grpSp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7FA837A0-2AD4-4755-9A84-2BF19380A5CC}"/>
                  </a:ext>
                </a:extLst>
              </p:cNvPr>
              <p:cNvSpPr txBox="1"/>
              <p:nvPr/>
            </p:nvSpPr>
            <p:spPr>
              <a:xfrm>
                <a:off x="1524000" y="7757081"/>
                <a:ext cx="14738218" cy="1719381"/>
              </a:xfrm>
              <a:prstGeom prst="rect">
                <a:avLst/>
              </a:prstGeom>
            </p:spPr>
            <p:txBody>
              <a:bodyPr wrap="square" lIns="0" tIns="0" rIns="0" bIns="0" rtlCol="0" anchor="t">
                <a:spAutoFit/>
              </a:bodyPr>
              <a:lstStyle>
                <a:defPPr>
                  <a:defRPr lang="en-US"/>
                </a:defPPr>
                <a:lvl1pPr marL="457200" indent="-457200">
                  <a:lnSpc>
                    <a:spcPts val="3359"/>
                  </a:lnSpc>
                  <a:buFont typeface="Arial" panose="020B0604020202020204" pitchFamily="34" charset="0"/>
                  <a:buChar char="•"/>
                  <a:defRPr sz="2000">
                    <a:solidFill>
                      <a:srgbClr val="004AAD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Nanum Gothic Ultra-Bold"/>
                  </a:defRPr>
                </a:lvl1pPr>
              </a:lstStyle>
              <a:p>
                <a:r>
                  <a:rPr lang="ko-KR" altLang="en-US" sz="2400" dirty="0">
                    <a:solidFill>
                      <a:schemeClr val="tx1"/>
                    </a:solidFill>
                  </a:rPr>
                  <a:t>영남대학교</a:t>
                </a:r>
                <a:r>
                  <a:rPr lang="en-US" altLang="ko-KR" sz="2400" dirty="0">
                    <a:solidFill>
                      <a:schemeClr val="tx1"/>
                    </a:solidFill>
                  </a:rPr>
                  <a:t>-</a:t>
                </a:r>
                <a:r>
                  <a:rPr lang="ko-KR" altLang="en-US" sz="2400" dirty="0" err="1">
                    <a:solidFill>
                      <a:schemeClr val="tx1"/>
                    </a:solidFill>
                  </a:rPr>
                  <a:t>금오공대</a:t>
                </a:r>
                <a:r>
                  <a:rPr lang="ko-KR" altLang="en-US" sz="2400" dirty="0">
                    <a:solidFill>
                      <a:schemeClr val="tx1"/>
                    </a:solidFill>
                  </a:rPr>
                  <a:t> 공동 교과목을 영남대생이 </a:t>
                </a:r>
                <a:r>
                  <a:rPr lang="ko-KR" altLang="en-US" sz="2400" dirty="0" err="1">
                    <a:solidFill>
                      <a:schemeClr val="tx1"/>
                    </a:solidFill>
                  </a:rPr>
                  <a:t>금오공대에</a:t>
                </a:r>
                <a:r>
                  <a:rPr lang="ko-KR" altLang="en-US" sz="2400" dirty="0">
                    <a:solidFill>
                      <a:schemeClr val="tx1"/>
                    </a:solidFill>
                  </a:rPr>
                  <a:t> 직접 방문하여 수강</a:t>
                </a:r>
                <a:r>
                  <a:rPr lang="en-US" altLang="ko-KR" sz="2400" dirty="0">
                    <a:solidFill>
                      <a:schemeClr val="tx1"/>
                    </a:solidFill>
                  </a:rPr>
                  <a:t>(</a:t>
                </a:r>
                <a:r>
                  <a:rPr lang="ko-KR" altLang="en-US" sz="2400" dirty="0">
                    <a:solidFill>
                      <a:schemeClr val="tx1"/>
                    </a:solidFill>
                  </a:rPr>
                  <a:t>마일리지 부여</a:t>
                </a:r>
                <a:r>
                  <a:rPr lang="en-US" altLang="ko-KR" sz="2400" dirty="0">
                    <a:solidFill>
                      <a:schemeClr val="tx1"/>
                    </a:solidFill>
                  </a:rPr>
                  <a:t>)</a:t>
                </a:r>
              </a:p>
              <a:p>
                <a:r>
                  <a:rPr lang="ko-KR" altLang="en-US" sz="2400" dirty="0">
                    <a:solidFill>
                      <a:schemeClr val="tx1"/>
                    </a:solidFill>
                  </a:rPr>
                  <a:t>개설 계획</a:t>
                </a:r>
                <a:endParaRPr lang="en-US" altLang="ko-KR" sz="24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en-US" altLang="ko-KR" sz="2400" dirty="0">
                    <a:solidFill>
                      <a:schemeClr val="tx1"/>
                    </a:solidFill>
                  </a:rPr>
                  <a:t>     - </a:t>
                </a:r>
                <a:r>
                  <a:rPr lang="ko-KR" altLang="en-US" sz="2400" dirty="0">
                    <a:solidFill>
                      <a:schemeClr val="tx1"/>
                    </a:solidFill>
                  </a:rPr>
                  <a:t>계절학기 </a:t>
                </a:r>
                <a:r>
                  <a:rPr lang="en-US" altLang="ko-KR" sz="2400" dirty="0">
                    <a:solidFill>
                      <a:schemeClr val="tx1"/>
                    </a:solidFill>
                  </a:rPr>
                  <a:t>:</a:t>
                </a:r>
                <a:r>
                  <a:rPr lang="ko-KR" altLang="en-US" sz="2400" dirty="0">
                    <a:solidFill>
                      <a:schemeClr val="tx1"/>
                    </a:solidFill>
                  </a:rPr>
                  <a:t> 오프라인 수업으로 진행</a:t>
                </a:r>
                <a:endParaRPr lang="en-US" altLang="ko-KR" sz="24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en-US" altLang="ko-KR" sz="2400" dirty="0">
                    <a:solidFill>
                      <a:schemeClr val="tx1"/>
                    </a:solidFill>
                  </a:rPr>
                  <a:t>     - </a:t>
                </a:r>
                <a:r>
                  <a:rPr lang="ko-KR" altLang="en-US" sz="2400" dirty="0">
                    <a:solidFill>
                      <a:schemeClr val="tx1"/>
                    </a:solidFill>
                  </a:rPr>
                  <a:t>학기 중 </a:t>
                </a:r>
                <a:r>
                  <a:rPr lang="en-US" altLang="ko-KR" sz="2400" dirty="0">
                    <a:solidFill>
                      <a:schemeClr val="tx1"/>
                    </a:solidFill>
                  </a:rPr>
                  <a:t>:</a:t>
                </a:r>
                <a:r>
                  <a:rPr lang="ko-KR" altLang="en-US" sz="2400" dirty="0">
                    <a:solidFill>
                      <a:schemeClr val="tx1"/>
                    </a:solidFill>
                  </a:rPr>
                  <a:t> </a:t>
                </a:r>
                <a:r>
                  <a:rPr lang="ko-KR" altLang="en-US" sz="2400" dirty="0" err="1">
                    <a:solidFill>
                      <a:schemeClr val="tx1"/>
                    </a:solidFill>
                  </a:rPr>
                  <a:t>비대면</a:t>
                </a:r>
                <a:r>
                  <a:rPr lang="ko-KR" altLang="en-US" sz="2400" dirty="0">
                    <a:solidFill>
                      <a:schemeClr val="tx1"/>
                    </a:solidFill>
                  </a:rPr>
                  <a:t> 화상수업</a:t>
                </a:r>
                <a:r>
                  <a:rPr lang="en-US" altLang="ko-KR" sz="2400" dirty="0">
                    <a:solidFill>
                      <a:schemeClr val="tx1"/>
                    </a:solidFill>
                  </a:rPr>
                  <a:t>(</a:t>
                </a:r>
                <a:r>
                  <a:rPr lang="ko-KR" altLang="en-US" sz="2400" dirty="0" err="1">
                    <a:solidFill>
                      <a:schemeClr val="tx1"/>
                    </a:solidFill>
                  </a:rPr>
                  <a:t>하이플렉스</a:t>
                </a:r>
                <a:r>
                  <a:rPr lang="ko-KR" altLang="en-US" sz="2400" dirty="0">
                    <a:solidFill>
                      <a:schemeClr val="tx1"/>
                    </a:solidFill>
                  </a:rPr>
                  <a:t> 수업</a:t>
                </a:r>
                <a:r>
                  <a:rPr lang="en-US" altLang="ko-KR" sz="2400" dirty="0">
                    <a:solidFill>
                      <a:schemeClr val="tx1"/>
                    </a:solidFill>
                  </a:rPr>
                  <a:t>) </a:t>
                </a:r>
                <a:r>
                  <a:rPr lang="ko-KR" altLang="en-US" sz="2400" dirty="0">
                    <a:solidFill>
                      <a:schemeClr val="tx1"/>
                    </a:solidFill>
                  </a:rPr>
                  <a:t>형태로 개설 예정 </a:t>
                </a:r>
                <a:r>
                  <a:rPr lang="en-US" altLang="ko-KR" sz="2400" dirty="0">
                    <a:solidFill>
                      <a:schemeClr val="tx1"/>
                    </a:solidFill>
                  </a:rPr>
                  <a:t>(</a:t>
                </a:r>
                <a:r>
                  <a:rPr lang="ko-KR" altLang="en-US" sz="2400" dirty="0">
                    <a:solidFill>
                      <a:schemeClr val="tx1"/>
                    </a:solidFill>
                  </a:rPr>
                  <a:t>이동수업 이수 인정</a:t>
                </a:r>
                <a:r>
                  <a:rPr lang="en-US" altLang="ko-KR" sz="2400" dirty="0">
                    <a:solidFill>
                      <a:schemeClr val="tx1"/>
                    </a:solidFill>
                  </a:rPr>
                  <a:t>)</a:t>
                </a:r>
              </a:p>
            </p:txBody>
          </p:sp>
        </p:grpSp>
      </p:grp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17907B2-E06B-4AE0-AFD6-331889A2E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6509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743892" y="8813315"/>
            <a:ext cx="2710668" cy="271066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1028700" y="1147265"/>
            <a:ext cx="16230600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7" name="Group 7"/>
          <p:cNvGrpSpPr/>
          <p:nvPr/>
        </p:nvGrpSpPr>
        <p:grpSpPr>
          <a:xfrm>
            <a:off x="-1339982" y="1428253"/>
            <a:ext cx="2679964" cy="2679964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5" name="AutoShape 25"/>
          <p:cNvSpPr/>
          <p:nvPr/>
        </p:nvSpPr>
        <p:spPr>
          <a:xfrm>
            <a:off x="14584882" y="5468000"/>
            <a:ext cx="694532" cy="0"/>
          </a:xfrm>
          <a:prstGeom prst="line">
            <a:avLst/>
          </a:prstGeom>
          <a:ln w="28575" cap="flat">
            <a:solidFill>
              <a:srgbClr val="FBFD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2" name="TextBox 12"/>
          <p:cNvSpPr txBox="1"/>
          <p:nvPr/>
        </p:nvSpPr>
        <p:spPr>
          <a:xfrm>
            <a:off x="4024610" y="4562296"/>
            <a:ext cx="3082183" cy="3813459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213"/>
              </a:lnSpc>
            </a:pPr>
            <a:endParaRPr/>
          </a:p>
        </p:txBody>
      </p:sp>
      <p:pic>
        <p:nvPicPr>
          <p:cNvPr id="54" name="그림 53">
            <a:extLst>
              <a:ext uri="{FF2B5EF4-FFF2-40B4-BE49-F238E27FC236}">
                <a16:creationId xmlns:a16="http://schemas.microsoft.com/office/drawing/2014/main" id="{D77D410B-C1FC-489F-8194-CEAF8F9541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63176" y="641772"/>
            <a:ext cx="3690180" cy="453180"/>
          </a:xfrm>
          <a:prstGeom prst="rect">
            <a:avLst/>
          </a:prstGeom>
        </p:spPr>
      </p:pic>
      <p:sp>
        <p:nvSpPr>
          <p:cNvPr id="55" name="TextBox 18">
            <a:extLst>
              <a:ext uri="{FF2B5EF4-FFF2-40B4-BE49-F238E27FC236}">
                <a16:creationId xmlns:a16="http://schemas.microsoft.com/office/drawing/2014/main" id="{2019578E-AEDF-4677-870D-4AAFF5DC6DAF}"/>
              </a:ext>
            </a:extLst>
          </p:cNvPr>
          <p:cNvSpPr txBox="1"/>
          <p:nvPr/>
        </p:nvSpPr>
        <p:spPr>
          <a:xfrm>
            <a:off x="1028700" y="668613"/>
            <a:ext cx="5295900" cy="3847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213"/>
              </a:lnSpc>
              <a:spcBef>
                <a:spcPct val="0"/>
              </a:spcBef>
            </a:pPr>
            <a:r>
              <a:rPr lang="en-US" sz="21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Semiconductor Specialization University</a:t>
            </a:r>
          </a:p>
        </p:txBody>
      </p:sp>
      <p:sp>
        <p:nvSpPr>
          <p:cNvPr id="53" name="TextBox 10">
            <a:extLst>
              <a:ext uri="{FF2B5EF4-FFF2-40B4-BE49-F238E27FC236}">
                <a16:creationId xmlns:a16="http://schemas.microsoft.com/office/drawing/2014/main" id="{7951E827-2262-4565-A62A-67E8522B7B24}"/>
              </a:ext>
            </a:extLst>
          </p:cNvPr>
          <p:cNvSpPr txBox="1"/>
          <p:nvPr/>
        </p:nvSpPr>
        <p:spPr>
          <a:xfrm>
            <a:off x="4948269" y="1300660"/>
            <a:ext cx="8391461" cy="910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055"/>
              </a:lnSpc>
              <a:spcBef>
                <a:spcPct val="0"/>
              </a:spcBef>
            </a:pPr>
            <a:r>
              <a:rPr lang="ko-KR" altLang="en-US" sz="6000" u="none" strike="noStrike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학점중복인정</a:t>
            </a:r>
            <a:r>
              <a:rPr lang="ko-KR" altLang="en-US" sz="6000" dirty="0">
                <a:solidFill>
                  <a:srgbClr val="FF0000"/>
                </a:solidFill>
                <a:latin typeface="210 디딤고딕" panose="020B0600000101010101" charset="-127"/>
                <a:ea typeface="210 디딤고딕" panose="020B0600000101010101" charset="-127"/>
              </a:rPr>
              <a:t> </a:t>
            </a:r>
            <a:r>
              <a:rPr lang="ko-KR" altLang="en-US" sz="28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</a:rPr>
              <a:t>최대 </a:t>
            </a:r>
            <a:r>
              <a:rPr lang="en-US" altLang="ko-KR" sz="28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</a:rPr>
              <a:t>9</a:t>
            </a:r>
            <a:r>
              <a:rPr lang="ko-KR" altLang="en-US" sz="28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</a:rPr>
              <a:t>학점까지 인정</a:t>
            </a:r>
            <a:endParaRPr lang="en-US" sz="2000" u="none" strike="noStrike" dirty="0">
              <a:solidFill>
                <a:srgbClr val="19319D"/>
              </a:solidFill>
              <a:latin typeface="210 디딤고딕" panose="020B0600000101010101" charset="-127"/>
              <a:ea typeface="210 디딤고딕" panose="020B0600000101010101" charset="-127"/>
              <a:cs typeface="Black Han Sans"/>
              <a:sym typeface="Black Han Sans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895D6142-DBD2-48A6-86D8-4403DD6C2A3B}"/>
              </a:ext>
            </a:extLst>
          </p:cNvPr>
          <p:cNvGrpSpPr/>
          <p:nvPr/>
        </p:nvGrpSpPr>
        <p:grpSpPr>
          <a:xfrm>
            <a:off x="9026720" y="2705424"/>
            <a:ext cx="14896632" cy="1952930"/>
            <a:chOff x="1978689" y="2543755"/>
            <a:chExt cx="14896632" cy="1952930"/>
          </a:xfrm>
        </p:grpSpPr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487F3BC0-2813-4BAC-8AE6-D9134B6E30E2}"/>
                </a:ext>
              </a:extLst>
            </p:cNvPr>
            <p:cNvGrpSpPr/>
            <p:nvPr/>
          </p:nvGrpSpPr>
          <p:grpSpPr>
            <a:xfrm>
              <a:off x="1978689" y="2543755"/>
              <a:ext cx="8131817" cy="583673"/>
              <a:chOff x="1978689" y="2543755"/>
              <a:chExt cx="8131817" cy="583673"/>
            </a:xfrm>
          </p:grpSpPr>
          <p:sp>
            <p:nvSpPr>
              <p:cNvPr id="10" name="직사각형 9">
                <a:extLst>
                  <a:ext uri="{FF2B5EF4-FFF2-40B4-BE49-F238E27FC236}">
                    <a16:creationId xmlns:a16="http://schemas.microsoft.com/office/drawing/2014/main" id="{3B313792-E9AC-4EF2-9FB1-2F6914B267EF}"/>
                  </a:ext>
                </a:extLst>
              </p:cNvPr>
              <p:cNvSpPr/>
              <p:nvPr/>
            </p:nvSpPr>
            <p:spPr>
              <a:xfrm>
                <a:off x="1978689" y="2543755"/>
                <a:ext cx="8131817" cy="583673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00" dirty="0"/>
              </a:p>
            </p:txBody>
          </p:sp>
          <p:sp>
            <p:nvSpPr>
              <p:cNvPr id="14" name="TextBox 15">
                <a:extLst>
                  <a:ext uri="{FF2B5EF4-FFF2-40B4-BE49-F238E27FC236}">
                    <a16:creationId xmlns:a16="http://schemas.microsoft.com/office/drawing/2014/main" id="{5D219E16-2257-41F2-92D9-A9BD43027153}"/>
                  </a:ext>
                </a:extLst>
              </p:cNvPr>
              <p:cNvSpPr txBox="1"/>
              <p:nvPr/>
            </p:nvSpPr>
            <p:spPr>
              <a:xfrm>
                <a:off x="2223916" y="2609932"/>
                <a:ext cx="5902479" cy="414922"/>
              </a:xfrm>
              <a:prstGeom prst="rect">
                <a:avLst/>
              </a:prstGeom>
            </p:spPr>
            <p:txBody>
              <a:bodyPr wrap="square" lIns="0" tIns="0" rIns="0" bIns="0" rtlCol="0" anchor="t">
                <a:spAutoFit/>
              </a:bodyPr>
              <a:lstStyle/>
              <a:p>
                <a:pPr algn="l">
                  <a:lnSpc>
                    <a:spcPts val="3359"/>
                  </a:lnSpc>
                </a:pPr>
                <a:r>
                  <a:rPr lang="ko-KR" altLang="en-US" sz="2100" dirty="0">
                    <a:solidFill>
                      <a:srgbClr val="004AAD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Nanum Gothic Ultra-Bold"/>
                    <a:sym typeface="Nanum Gothic Ultra-Bold"/>
                  </a:rPr>
                  <a:t>본인 학과 과목 </a:t>
                </a:r>
                <a:r>
                  <a:rPr lang="en-US" altLang="ko-KR" sz="2100" dirty="0">
                    <a:solidFill>
                      <a:srgbClr val="004AAD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Nanum Gothic Ultra-Bold"/>
                    <a:sym typeface="Nanum Gothic Ultra-Bold"/>
                  </a:rPr>
                  <a:t>= </a:t>
                </a:r>
                <a:r>
                  <a:rPr lang="ko-KR" altLang="en-US" sz="2100" dirty="0">
                    <a:solidFill>
                      <a:srgbClr val="004AAD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Nanum Gothic Ultra-Bold"/>
                    <a:sym typeface="Nanum Gothic Ultra-Bold"/>
                  </a:rPr>
                  <a:t>융합전공 편성표상 본인 학과 과목</a:t>
                </a:r>
                <a:endParaRPr lang="en-US" sz="2100" dirty="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  <a:sym typeface="Nanum Gothic Ultra-Bold"/>
                </a:endParaRPr>
              </a:p>
            </p:txBody>
          </p:sp>
          <p:sp>
            <p:nvSpPr>
              <p:cNvPr id="6" name="화살표: 오른쪽 5">
                <a:extLst>
                  <a:ext uri="{FF2B5EF4-FFF2-40B4-BE49-F238E27FC236}">
                    <a16:creationId xmlns:a16="http://schemas.microsoft.com/office/drawing/2014/main" id="{4BF3712A-8BA9-4E4F-95BD-9BDE9CAFA7FB}"/>
                  </a:ext>
                </a:extLst>
              </p:cNvPr>
              <p:cNvSpPr/>
              <p:nvPr/>
            </p:nvSpPr>
            <p:spPr>
              <a:xfrm>
                <a:off x="8173011" y="2715115"/>
                <a:ext cx="562307" cy="253102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00"/>
              </a:p>
            </p:txBody>
          </p:sp>
          <p:sp>
            <p:nvSpPr>
              <p:cNvPr id="17" name="TextBox 15">
                <a:extLst>
                  <a:ext uri="{FF2B5EF4-FFF2-40B4-BE49-F238E27FC236}">
                    <a16:creationId xmlns:a16="http://schemas.microsoft.com/office/drawing/2014/main" id="{1FAEAA56-44C1-481A-BCEA-D1E9256D9294}"/>
                  </a:ext>
                </a:extLst>
              </p:cNvPr>
              <p:cNvSpPr txBox="1"/>
              <p:nvPr/>
            </p:nvSpPr>
            <p:spPr>
              <a:xfrm>
                <a:off x="8866917" y="2609932"/>
                <a:ext cx="1111989" cy="414922"/>
              </a:xfrm>
              <a:prstGeom prst="rect">
                <a:avLst/>
              </a:prstGeom>
            </p:spPr>
            <p:txBody>
              <a:bodyPr wrap="square" lIns="0" tIns="0" rIns="0" bIns="0" rtlCol="0" anchor="t">
                <a:spAutoFit/>
              </a:bodyPr>
              <a:lstStyle/>
              <a:p>
                <a:pPr algn="l">
                  <a:lnSpc>
                    <a:spcPts val="3359"/>
                  </a:lnSpc>
                </a:pPr>
                <a:r>
                  <a:rPr lang="ko-KR" altLang="en-US" sz="2100" dirty="0">
                    <a:solidFill>
                      <a:srgbClr val="FF0000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Nanum Gothic Ultra-Bold"/>
                    <a:sym typeface="Nanum Gothic Ultra-Bold"/>
                  </a:rPr>
                  <a:t>중복인정</a:t>
                </a:r>
                <a:endParaRPr lang="en-US" sz="2100" dirty="0">
                  <a:solidFill>
                    <a:srgbClr val="FF0000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  <a:sym typeface="Nanum Gothic Ultra-Bold"/>
                </a:endParaRPr>
              </a:p>
            </p:txBody>
          </p:sp>
        </p:grpSp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48E601D0-38B0-4792-83D0-B4AC1B0BA615}"/>
                </a:ext>
              </a:extLst>
            </p:cNvPr>
            <p:cNvSpPr txBox="1"/>
            <p:nvPr/>
          </p:nvSpPr>
          <p:spPr>
            <a:xfrm>
              <a:off x="1978689" y="3224349"/>
              <a:ext cx="14896632" cy="127233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000" dirty="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  <a:sym typeface="Nanum Gothic Ultra-Bold"/>
                </a:rPr>
                <a:t>Ex) </a:t>
              </a:r>
              <a:r>
                <a:rPr lang="ko-KR" altLang="en-US" sz="2100" dirty="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  <a:sym typeface="Nanum Gothic Ultra-Bold"/>
                </a:rPr>
                <a:t>기계공학부</a:t>
              </a:r>
              <a:r>
                <a:rPr lang="ko-KR" altLang="en-US" sz="2000" dirty="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  <a:sym typeface="Nanum Gothic Ultra-Bold"/>
                </a:rPr>
                <a:t> 고체역학</a:t>
              </a:r>
              <a:r>
                <a:rPr lang="en-US" altLang="ko-KR" sz="2000" dirty="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  <a:sym typeface="Nanum Gothic Ultra-Bold"/>
                </a:rPr>
                <a:t>(1) </a:t>
              </a:r>
              <a:r>
                <a:rPr lang="ko-KR" altLang="en-US" sz="2000" dirty="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  <a:sym typeface="Nanum Gothic Ultra-Bold"/>
                </a:rPr>
                <a:t>교과목은 융합전공에도 동일하게</a:t>
              </a:r>
              <a:endParaRPr lang="en-US" altLang="ko-KR" sz="2000" dirty="0">
                <a:solidFill>
                  <a:srgbClr val="004AAD"/>
                </a:solidFill>
                <a:latin typeface="210 디딤고딕" panose="020B0600000101010101" charset="-127"/>
                <a:ea typeface="210 디딤고딕" panose="020B0600000101010101" charset="-127"/>
                <a:cs typeface="Nanum Gothic Ultra-Bold"/>
                <a:sym typeface="Nanum Gothic Ultra-Bold"/>
              </a:endParaRPr>
            </a:p>
            <a:p>
              <a:pPr algn="l">
                <a:lnSpc>
                  <a:spcPts val="3359"/>
                </a:lnSpc>
              </a:pPr>
              <a:r>
                <a:rPr lang="en-US" altLang="ko-KR" sz="2000" dirty="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  <a:sym typeface="Nanum Gothic Ultra-Bold"/>
                </a:rPr>
                <a:t>      </a:t>
              </a:r>
              <a:r>
                <a:rPr lang="ko-KR" altLang="en-US" sz="2000" dirty="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  <a:sym typeface="Nanum Gothic Ultra-Bold"/>
                </a:rPr>
                <a:t>기계공학부 고체역학</a:t>
              </a:r>
              <a:r>
                <a:rPr lang="en-US" altLang="ko-KR" sz="2000" dirty="0">
                  <a:solidFill>
                    <a:srgbClr val="19319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  <a:sym typeface="Nanum Gothic Ultra-Bold"/>
                </a:rPr>
                <a:t>(1)</a:t>
              </a:r>
              <a:r>
                <a:rPr lang="ko-KR" altLang="en-US" sz="2000" dirty="0">
                  <a:solidFill>
                    <a:srgbClr val="19319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  <a:sym typeface="Nanum Gothic Ultra-Bold"/>
                </a:rPr>
                <a:t>로</a:t>
              </a:r>
              <a:r>
                <a:rPr lang="ko-KR" altLang="en-US" sz="2000" dirty="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  <a:sym typeface="Nanum Gothic Ultra-Bold"/>
                </a:rPr>
                <a:t> 편성되어 있으므로 중복인정</a:t>
              </a:r>
              <a:endParaRPr lang="en-US" altLang="ko-KR" sz="2000" dirty="0">
                <a:solidFill>
                  <a:srgbClr val="004AAD"/>
                </a:solidFill>
                <a:latin typeface="210 디딤고딕" panose="020B0600000101010101" charset="-127"/>
                <a:ea typeface="210 디딤고딕" panose="020B0600000101010101" charset="-127"/>
                <a:cs typeface="Nanum Gothic Ultra-Bold"/>
                <a:sym typeface="Nanum Gothic Ultra-Bold"/>
              </a:endParaRPr>
            </a:p>
            <a:p>
              <a:pPr algn="l">
                <a:lnSpc>
                  <a:spcPts val="3359"/>
                </a:lnSpc>
              </a:pPr>
              <a:r>
                <a:rPr lang="en-US" altLang="ko-KR" sz="2000" dirty="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</a:rPr>
                <a:t>※  </a:t>
              </a:r>
              <a:r>
                <a:rPr lang="ko-KR" altLang="en-US" sz="2000" dirty="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</a:rPr>
                <a:t>본인의 </a:t>
              </a:r>
              <a:r>
                <a:rPr lang="ko-KR" altLang="en-US" sz="2000" dirty="0" err="1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</a:rPr>
                <a:t>주전공</a:t>
              </a:r>
              <a:r>
                <a:rPr lang="ko-KR" altLang="en-US" sz="2000" dirty="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</a:rPr>
                <a:t> 과목은 반드시 주전공으로 이수하여야 함</a:t>
              </a:r>
              <a:endParaRPr lang="en-US" sz="2000" dirty="0">
                <a:solidFill>
                  <a:srgbClr val="004AAD"/>
                </a:solidFill>
                <a:latin typeface="210 디딤고딕" panose="020B0600000101010101" charset="-127"/>
                <a:ea typeface="210 디딤고딕" panose="020B0600000101010101" charset="-127"/>
                <a:cs typeface="Nanum Gothic Ultra-Bold"/>
                <a:sym typeface="Nanum Gothic Ultra-Bold"/>
              </a:endParaRPr>
            </a:p>
          </p:txBody>
        </p:sp>
      </p:grpSp>
      <p:graphicFrame>
        <p:nvGraphicFramePr>
          <p:cNvPr id="21" name="표 36">
            <a:extLst>
              <a:ext uri="{FF2B5EF4-FFF2-40B4-BE49-F238E27FC236}">
                <a16:creationId xmlns:a16="http://schemas.microsoft.com/office/drawing/2014/main" id="{3F89EC47-BB05-444C-A7C1-2E1AA3B4EF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5771616"/>
              </p:ext>
            </p:extLst>
          </p:nvPr>
        </p:nvGraphicFramePr>
        <p:xfrm>
          <a:off x="9019581" y="5696737"/>
          <a:ext cx="7148796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74398">
                  <a:extLst>
                    <a:ext uri="{9D8B030D-6E8A-4147-A177-3AD203B41FA5}">
                      <a16:colId xmlns:a16="http://schemas.microsoft.com/office/drawing/2014/main" val="2347228001"/>
                    </a:ext>
                  </a:extLst>
                </a:gridCol>
                <a:gridCol w="3574398">
                  <a:extLst>
                    <a:ext uri="{9D8B030D-6E8A-4147-A177-3AD203B41FA5}">
                      <a16:colId xmlns:a16="http://schemas.microsoft.com/office/drawing/2014/main" val="794904817"/>
                    </a:ext>
                  </a:extLst>
                </a:gridCol>
              </a:tblGrid>
              <a:tr h="273029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solidFill>
                            <a:schemeClr val="tx1"/>
                          </a:solidFill>
                        </a:rPr>
                        <a:t>변경된 과목명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5064706"/>
                  </a:ext>
                </a:extLst>
              </a:tr>
              <a:tr h="27302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변경 전 과목명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변경 후 과목명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880341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고체역학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고체역학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(1)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34568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응용고체역학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고체역학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(2)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4636953"/>
                  </a:ext>
                </a:extLst>
              </a:tr>
              <a:tr h="27302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화학반응동역학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광전자반응동역학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404032"/>
                  </a:ext>
                </a:extLst>
              </a:tr>
              <a:tr h="27302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고체재료의합성과분석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반도체재료의합성과분석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0512026"/>
                  </a:ext>
                </a:extLst>
              </a:tr>
            </a:tbl>
          </a:graphicData>
        </a:graphic>
      </p:graphicFrame>
      <p:grpSp>
        <p:nvGrpSpPr>
          <p:cNvPr id="20" name="그룹 19">
            <a:extLst>
              <a:ext uri="{FF2B5EF4-FFF2-40B4-BE49-F238E27FC236}">
                <a16:creationId xmlns:a16="http://schemas.microsoft.com/office/drawing/2014/main" id="{482ECFD6-AE31-4184-9CD7-89A7C9117D8A}"/>
              </a:ext>
            </a:extLst>
          </p:cNvPr>
          <p:cNvGrpSpPr/>
          <p:nvPr/>
        </p:nvGrpSpPr>
        <p:grpSpPr>
          <a:xfrm>
            <a:off x="9019581" y="4953679"/>
            <a:ext cx="6227007" cy="583673"/>
            <a:chOff x="9940160" y="4496070"/>
            <a:chExt cx="6227007" cy="583673"/>
          </a:xfrm>
        </p:grpSpPr>
        <p:sp>
          <p:nvSpPr>
            <p:cNvPr id="57" name="직사각형 56">
              <a:extLst>
                <a:ext uri="{FF2B5EF4-FFF2-40B4-BE49-F238E27FC236}">
                  <a16:creationId xmlns:a16="http://schemas.microsoft.com/office/drawing/2014/main" id="{F813105F-3C6E-44A4-B116-3775948CE969}"/>
                </a:ext>
              </a:extLst>
            </p:cNvPr>
            <p:cNvSpPr/>
            <p:nvPr/>
          </p:nvSpPr>
          <p:spPr>
            <a:xfrm>
              <a:off x="9940160" y="4496070"/>
              <a:ext cx="5382219" cy="58367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100" dirty="0"/>
            </a:p>
          </p:txBody>
        </p:sp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E1DFC721-CAEA-451D-AFB2-6D0814501C3C}"/>
                </a:ext>
              </a:extLst>
            </p:cNvPr>
            <p:cNvGrpSpPr/>
            <p:nvPr/>
          </p:nvGrpSpPr>
          <p:grpSpPr>
            <a:xfrm>
              <a:off x="10264688" y="4544196"/>
              <a:ext cx="5902479" cy="414922"/>
              <a:chOff x="1327444" y="2754206"/>
              <a:chExt cx="5902479" cy="414922"/>
            </a:xfrm>
          </p:grpSpPr>
          <p:sp>
            <p:nvSpPr>
              <p:cNvPr id="58" name="TextBox 15">
                <a:extLst>
                  <a:ext uri="{FF2B5EF4-FFF2-40B4-BE49-F238E27FC236}">
                    <a16:creationId xmlns:a16="http://schemas.microsoft.com/office/drawing/2014/main" id="{3C5B07B4-7FF5-40C5-92B0-EB50D797ECD0}"/>
                  </a:ext>
                </a:extLst>
              </p:cNvPr>
              <p:cNvSpPr txBox="1"/>
              <p:nvPr/>
            </p:nvSpPr>
            <p:spPr>
              <a:xfrm>
                <a:off x="1327444" y="2754206"/>
                <a:ext cx="5902479" cy="414922"/>
              </a:xfrm>
              <a:prstGeom prst="rect">
                <a:avLst/>
              </a:prstGeom>
            </p:spPr>
            <p:txBody>
              <a:bodyPr wrap="square" lIns="0" tIns="0" rIns="0" bIns="0" rtlCol="0" anchor="t">
                <a:spAutoFit/>
              </a:bodyPr>
              <a:lstStyle/>
              <a:p>
                <a:pPr algn="l">
                  <a:lnSpc>
                    <a:spcPts val="3359"/>
                  </a:lnSpc>
                </a:pPr>
                <a:r>
                  <a:rPr lang="ko-KR" altLang="en-US" sz="2100" dirty="0">
                    <a:solidFill>
                      <a:srgbClr val="004AAD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Nanum Gothic Ultra-Bold"/>
                    <a:sym typeface="Nanum Gothic Ultra-Bold"/>
                  </a:rPr>
                  <a:t>교과목명 변경된 과목</a:t>
                </a:r>
                <a:endParaRPr lang="en-US" sz="2100" dirty="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  <a:sym typeface="Nanum Gothic Ultra-Bold"/>
                </a:endParaRPr>
              </a:p>
            </p:txBody>
          </p:sp>
          <p:sp>
            <p:nvSpPr>
              <p:cNvPr id="59" name="화살표: 오른쪽 58">
                <a:extLst>
                  <a:ext uri="{FF2B5EF4-FFF2-40B4-BE49-F238E27FC236}">
                    <a16:creationId xmlns:a16="http://schemas.microsoft.com/office/drawing/2014/main" id="{DB9AD0BD-0B47-4BD3-B2B9-EA76C7A7EA83}"/>
                  </a:ext>
                </a:extLst>
              </p:cNvPr>
              <p:cNvSpPr/>
              <p:nvPr/>
            </p:nvSpPr>
            <p:spPr>
              <a:xfrm>
                <a:off x="3909745" y="2879003"/>
                <a:ext cx="562307" cy="253102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00"/>
              </a:p>
            </p:txBody>
          </p:sp>
          <p:sp>
            <p:nvSpPr>
              <p:cNvPr id="60" name="TextBox 15">
                <a:extLst>
                  <a:ext uri="{FF2B5EF4-FFF2-40B4-BE49-F238E27FC236}">
                    <a16:creationId xmlns:a16="http://schemas.microsoft.com/office/drawing/2014/main" id="{B71F3339-87ED-4034-B207-C0AD0EEE1B1B}"/>
                  </a:ext>
                </a:extLst>
              </p:cNvPr>
              <p:cNvSpPr txBox="1"/>
              <p:nvPr/>
            </p:nvSpPr>
            <p:spPr>
              <a:xfrm>
                <a:off x="4674906" y="2754206"/>
                <a:ext cx="2320873" cy="403957"/>
              </a:xfrm>
              <a:prstGeom prst="rect">
                <a:avLst/>
              </a:prstGeom>
            </p:spPr>
            <p:txBody>
              <a:bodyPr wrap="square" lIns="0" tIns="0" rIns="0" bIns="0" rtlCol="0" anchor="t">
                <a:spAutoFit/>
              </a:bodyPr>
              <a:lstStyle/>
              <a:p>
                <a:pPr algn="l">
                  <a:lnSpc>
                    <a:spcPts val="3359"/>
                  </a:lnSpc>
                </a:pPr>
                <a:r>
                  <a:rPr lang="ko-KR" altLang="en-US" sz="2100" dirty="0">
                    <a:solidFill>
                      <a:srgbClr val="004AAD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Nanum Gothic Ultra-Bold"/>
                    <a:sym typeface="Nanum Gothic Ultra-Bold"/>
                  </a:rPr>
                  <a:t>융합전공 인</a:t>
                </a:r>
                <a:r>
                  <a:rPr lang="ko-KR" altLang="en-US" sz="2100" dirty="0">
                    <a:solidFill>
                      <a:srgbClr val="19319D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Nanum Gothic Ultra-Bold"/>
                    <a:sym typeface="Nanum Gothic Ultra-Bold"/>
                  </a:rPr>
                  <a:t>정</a:t>
                </a:r>
                <a:endParaRPr lang="en-US" sz="2100" dirty="0">
                  <a:solidFill>
                    <a:srgbClr val="19319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  <a:sym typeface="Nanum Gothic Ultra-Bold"/>
                </a:endParaRPr>
              </a:p>
            </p:txBody>
          </p:sp>
        </p:grpSp>
      </p:grpSp>
      <p:sp>
        <p:nvSpPr>
          <p:cNvPr id="56" name="TextBox 15">
            <a:extLst>
              <a:ext uri="{FF2B5EF4-FFF2-40B4-BE49-F238E27FC236}">
                <a16:creationId xmlns:a16="http://schemas.microsoft.com/office/drawing/2014/main" id="{9CD5139A-85B5-4E7C-A15E-629868AD03D0}"/>
              </a:ext>
            </a:extLst>
          </p:cNvPr>
          <p:cNvSpPr txBox="1"/>
          <p:nvPr/>
        </p:nvSpPr>
        <p:spPr>
          <a:xfrm>
            <a:off x="1047097" y="3354083"/>
            <a:ext cx="14896632" cy="4003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endParaRPr lang="en-US" sz="2000" dirty="0">
              <a:solidFill>
                <a:srgbClr val="004AAD"/>
              </a:solidFill>
              <a:latin typeface="210 디딤고딕" panose="020B0600000101010101" charset="-127"/>
              <a:ea typeface="210 디딤고딕" panose="020B0600000101010101" charset="-127"/>
              <a:cs typeface="Nanum Gothic Ultra-Bold"/>
              <a:sym typeface="Nanum Gothic Ultra-Bold"/>
            </a:endParaRPr>
          </a:p>
        </p:txBody>
      </p: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0365D474-CC44-4A38-BFAB-9F53B1C00D9C}"/>
              </a:ext>
            </a:extLst>
          </p:cNvPr>
          <p:cNvGrpSpPr/>
          <p:nvPr/>
        </p:nvGrpSpPr>
        <p:grpSpPr>
          <a:xfrm>
            <a:off x="8991600" y="8153074"/>
            <a:ext cx="14896632" cy="1144301"/>
            <a:chOff x="1943569" y="2543755"/>
            <a:chExt cx="14896632" cy="1066356"/>
          </a:xfrm>
        </p:grpSpPr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7B20AD8B-CB19-411A-A3AC-19143CB8CF7D}"/>
                </a:ext>
              </a:extLst>
            </p:cNvPr>
            <p:cNvGrpSpPr/>
            <p:nvPr/>
          </p:nvGrpSpPr>
          <p:grpSpPr>
            <a:xfrm>
              <a:off x="1978689" y="2543755"/>
              <a:ext cx="8956480" cy="583673"/>
              <a:chOff x="1978689" y="2543755"/>
              <a:chExt cx="8956480" cy="583673"/>
            </a:xfrm>
          </p:grpSpPr>
          <p:sp>
            <p:nvSpPr>
              <p:cNvPr id="64" name="직사각형 63">
                <a:extLst>
                  <a:ext uri="{FF2B5EF4-FFF2-40B4-BE49-F238E27FC236}">
                    <a16:creationId xmlns:a16="http://schemas.microsoft.com/office/drawing/2014/main" id="{714BE42A-D035-4950-8379-CAD886DC7845}"/>
                  </a:ext>
                </a:extLst>
              </p:cNvPr>
              <p:cNvSpPr/>
              <p:nvPr/>
            </p:nvSpPr>
            <p:spPr>
              <a:xfrm>
                <a:off x="1978689" y="2543755"/>
                <a:ext cx="8956480" cy="583673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00" dirty="0"/>
              </a:p>
            </p:txBody>
          </p:sp>
          <p:sp>
            <p:nvSpPr>
              <p:cNvPr id="65" name="TextBox 15">
                <a:extLst>
                  <a:ext uri="{FF2B5EF4-FFF2-40B4-BE49-F238E27FC236}">
                    <a16:creationId xmlns:a16="http://schemas.microsoft.com/office/drawing/2014/main" id="{00EDB8D3-489C-48D4-AD47-FD5A3A019DC8}"/>
                  </a:ext>
                </a:extLst>
              </p:cNvPr>
              <p:cNvSpPr txBox="1"/>
              <p:nvPr/>
            </p:nvSpPr>
            <p:spPr>
              <a:xfrm>
                <a:off x="2223916" y="2609932"/>
                <a:ext cx="6292613" cy="403957"/>
              </a:xfrm>
              <a:prstGeom prst="rect">
                <a:avLst/>
              </a:prstGeom>
            </p:spPr>
            <p:txBody>
              <a:bodyPr wrap="square" lIns="0" tIns="0" rIns="0" bIns="0" rtlCol="0" anchor="t">
                <a:spAutoFit/>
              </a:bodyPr>
              <a:lstStyle/>
              <a:p>
                <a:pPr algn="l">
                  <a:lnSpc>
                    <a:spcPts val="3359"/>
                  </a:lnSpc>
                </a:pPr>
                <a:r>
                  <a:rPr lang="ko-KR" altLang="en-US" sz="2100" dirty="0">
                    <a:solidFill>
                      <a:srgbClr val="004AAD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Nanum Gothic Ultra-Bold"/>
                    <a:sym typeface="Nanum Gothic Ultra-Bold"/>
                  </a:rPr>
                  <a:t>본인의 전공과목과 교과목명이 동일한 융합전공 교과목 </a:t>
                </a:r>
                <a:endParaRPr lang="en-US" sz="2100" dirty="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  <a:sym typeface="Nanum Gothic Ultra-Bold"/>
                </a:endParaRPr>
              </a:p>
            </p:txBody>
          </p:sp>
          <p:sp>
            <p:nvSpPr>
              <p:cNvPr id="66" name="화살표: 오른쪽 65">
                <a:extLst>
                  <a:ext uri="{FF2B5EF4-FFF2-40B4-BE49-F238E27FC236}">
                    <a16:creationId xmlns:a16="http://schemas.microsoft.com/office/drawing/2014/main" id="{797C31F7-3F66-480D-8C1B-2D9E17461700}"/>
                  </a:ext>
                </a:extLst>
              </p:cNvPr>
              <p:cNvSpPr/>
              <p:nvPr/>
            </p:nvSpPr>
            <p:spPr>
              <a:xfrm>
                <a:off x="8646797" y="2715115"/>
                <a:ext cx="562307" cy="253102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00"/>
              </a:p>
            </p:txBody>
          </p:sp>
          <p:sp>
            <p:nvSpPr>
              <p:cNvPr id="67" name="TextBox 15">
                <a:extLst>
                  <a:ext uri="{FF2B5EF4-FFF2-40B4-BE49-F238E27FC236}">
                    <a16:creationId xmlns:a16="http://schemas.microsoft.com/office/drawing/2014/main" id="{97F3CC98-66DE-43F7-912B-429067EA224C}"/>
                  </a:ext>
                </a:extLst>
              </p:cNvPr>
              <p:cNvSpPr txBox="1"/>
              <p:nvPr/>
            </p:nvSpPr>
            <p:spPr>
              <a:xfrm>
                <a:off x="9363474" y="2611021"/>
                <a:ext cx="1488816" cy="403957"/>
              </a:xfrm>
              <a:prstGeom prst="rect">
                <a:avLst/>
              </a:prstGeom>
            </p:spPr>
            <p:txBody>
              <a:bodyPr wrap="square" lIns="0" tIns="0" rIns="0" bIns="0" rtlCol="0" anchor="t">
                <a:spAutoFit/>
              </a:bodyPr>
              <a:lstStyle/>
              <a:p>
                <a:pPr algn="l">
                  <a:lnSpc>
                    <a:spcPts val="3359"/>
                  </a:lnSpc>
                </a:pPr>
                <a:r>
                  <a:rPr lang="ko-KR" altLang="en-US" sz="2100" dirty="0">
                    <a:solidFill>
                      <a:srgbClr val="004AAD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Nanum Gothic Ultra-Bold"/>
                    <a:sym typeface="Nanum Gothic Ultra-Bold"/>
                  </a:rPr>
                  <a:t>이수 불가</a:t>
                </a:r>
                <a:endParaRPr lang="en-US" sz="2100" dirty="0">
                  <a:solidFill>
                    <a:srgbClr val="FF0000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  <a:sym typeface="Nanum Gothic Ultra-Bold"/>
                </a:endParaRPr>
              </a:p>
            </p:txBody>
          </p:sp>
        </p:grpSp>
        <p:sp>
          <p:nvSpPr>
            <p:cNvPr id="63" name="TextBox 15">
              <a:extLst>
                <a:ext uri="{FF2B5EF4-FFF2-40B4-BE49-F238E27FC236}">
                  <a16:creationId xmlns:a16="http://schemas.microsoft.com/office/drawing/2014/main" id="{A1B44CCA-1260-4E75-B663-27F05EDA6B1E}"/>
                </a:ext>
              </a:extLst>
            </p:cNvPr>
            <p:cNvSpPr txBox="1"/>
            <p:nvPr/>
          </p:nvSpPr>
          <p:spPr>
            <a:xfrm>
              <a:off x="1943569" y="3209809"/>
              <a:ext cx="14896632" cy="400302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endParaRPr lang="en-US" sz="2000" dirty="0">
                <a:solidFill>
                  <a:srgbClr val="004AAD"/>
                </a:solidFill>
                <a:latin typeface="210 디딤고딕" panose="020B0600000101010101" charset="-127"/>
                <a:ea typeface="210 디딤고딕" panose="020B0600000101010101" charset="-127"/>
                <a:cs typeface="Nanum Gothic Ultra-Bold"/>
                <a:sym typeface="Nanum Gothic Ultra-Bold"/>
              </a:endParaRPr>
            </a:p>
          </p:txBody>
        </p:sp>
      </p:grpSp>
      <p:pic>
        <p:nvPicPr>
          <p:cNvPr id="23" name="그림 22">
            <a:extLst>
              <a:ext uri="{FF2B5EF4-FFF2-40B4-BE49-F238E27FC236}">
                <a16:creationId xmlns:a16="http://schemas.microsoft.com/office/drawing/2014/main" id="{5BF49308-C0F7-40F2-B7C6-582FCCE0A4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428" y="2286148"/>
            <a:ext cx="7551528" cy="735094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C9454EA-000A-4E15-A44B-3B95B5D91EDF}"/>
              </a:ext>
            </a:extLst>
          </p:cNvPr>
          <p:cNvSpPr txBox="1"/>
          <p:nvPr/>
        </p:nvSpPr>
        <p:spPr>
          <a:xfrm>
            <a:off x="8991599" y="9011682"/>
            <a:ext cx="89916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rgbClr val="004AAD"/>
                </a:solidFill>
                <a:latin typeface="210 디딤고딕" panose="020B0600000101010101" charset="-127"/>
                <a:ea typeface="210 디딤고딕" panose="020B0600000101010101" charset="-127"/>
              </a:rPr>
              <a:t>※ </a:t>
            </a:r>
            <a:r>
              <a:rPr lang="ko-KR" altLang="en-US" sz="2000" dirty="0">
                <a:solidFill>
                  <a:srgbClr val="004AAD"/>
                </a:solidFill>
                <a:latin typeface="210 디딤고딕" panose="020B0600000101010101" charset="-127"/>
                <a:ea typeface="210 디딤고딕" panose="020B0600000101010101" charset="-127"/>
              </a:rPr>
              <a:t>복수전공 신청 이전에 이수한 복수전공 과목은 </a:t>
            </a:r>
            <a:endParaRPr lang="en-US" altLang="ko-KR" sz="2000" dirty="0">
              <a:solidFill>
                <a:srgbClr val="004AAD"/>
              </a:solidFill>
              <a:latin typeface="210 디딤고딕" panose="020B0600000101010101" charset="-127"/>
              <a:ea typeface="210 디딤고딕" panose="020B0600000101010101" charset="-127"/>
            </a:endParaRPr>
          </a:p>
          <a:p>
            <a:r>
              <a:rPr lang="ko-KR" altLang="en-US" sz="2000" dirty="0">
                <a:solidFill>
                  <a:srgbClr val="004AAD"/>
                </a:solidFill>
                <a:latin typeface="210 디딤고딕" panose="020B0600000101010101" charset="-127"/>
                <a:ea typeface="210 디딤고딕" panose="020B0600000101010101" charset="-127"/>
              </a:rPr>
              <a:t>    복수전공 이수과목 인정 신청서를 제출하면 복수전공 과목으로 인정</a:t>
            </a:r>
          </a:p>
        </p:txBody>
      </p:sp>
      <p:sp>
        <p:nvSpPr>
          <p:cNvPr id="16" name="슬라이드 번호 개체 틀 15">
            <a:extLst>
              <a:ext uri="{FF2B5EF4-FFF2-40B4-BE49-F238E27FC236}">
                <a16:creationId xmlns:a16="http://schemas.microsoft.com/office/drawing/2014/main" id="{71B5A476-1D99-4056-974B-617C41EFA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1931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743892" y="8813315"/>
            <a:ext cx="2710668" cy="271066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1028700" y="1147265"/>
            <a:ext cx="16230600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7" name="Group 7"/>
          <p:cNvGrpSpPr/>
          <p:nvPr/>
        </p:nvGrpSpPr>
        <p:grpSpPr>
          <a:xfrm>
            <a:off x="-1339982" y="1428253"/>
            <a:ext cx="2679964" cy="2679964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4024610" y="4562296"/>
            <a:ext cx="3082183" cy="3813459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213"/>
              </a:lnSpc>
            </a:pPr>
            <a:endParaRPr/>
          </a:p>
        </p:txBody>
      </p:sp>
      <p:pic>
        <p:nvPicPr>
          <p:cNvPr id="54" name="그림 53">
            <a:extLst>
              <a:ext uri="{FF2B5EF4-FFF2-40B4-BE49-F238E27FC236}">
                <a16:creationId xmlns:a16="http://schemas.microsoft.com/office/drawing/2014/main" id="{D77D410B-C1FC-489F-8194-CEAF8F9541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63176" y="641772"/>
            <a:ext cx="3690180" cy="453180"/>
          </a:xfrm>
          <a:prstGeom prst="rect">
            <a:avLst/>
          </a:prstGeom>
        </p:spPr>
      </p:pic>
      <p:sp>
        <p:nvSpPr>
          <p:cNvPr id="55" name="TextBox 18">
            <a:extLst>
              <a:ext uri="{FF2B5EF4-FFF2-40B4-BE49-F238E27FC236}">
                <a16:creationId xmlns:a16="http://schemas.microsoft.com/office/drawing/2014/main" id="{2019578E-AEDF-4677-870D-4AAFF5DC6DAF}"/>
              </a:ext>
            </a:extLst>
          </p:cNvPr>
          <p:cNvSpPr txBox="1"/>
          <p:nvPr/>
        </p:nvSpPr>
        <p:spPr>
          <a:xfrm>
            <a:off x="1028700" y="668613"/>
            <a:ext cx="5295900" cy="3847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213"/>
              </a:lnSpc>
              <a:spcBef>
                <a:spcPct val="0"/>
              </a:spcBef>
            </a:pPr>
            <a:r>
              <a:rPr lang="en-US" sz="21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Semiconductor Specialization University</a:t>
            </a:r>
          </a:p>
        </p:txBody>
      </p:sp>
      <p:sp>
        <p:nvSpPr>
          <p:cNvPr id="53" name="TextBox 10">
            <a:extLst>
              <a:ext uri="{FF2B5EF4-FFF2-40B4-BE49-F238E27FC236}">
                <a16:creationId xmlns:a16="http://schemas.microsoft.com/office/drawing/2014/main" id="{7951E827-2262-4565-A62A-67E8522B7B24}"/>
              </a:ext>
            </a:extLst>
          </p:cNvPr>
          <p:cNvSpPr txBox="1"/>
          <p:nvPr/>
        </p:nvSpPr>
        <p:spPr>
          <a:xfrm>
            <a:off x="4948269" y="1300660"/>
            <a:ext cx="8391461" cy="910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055"/>
              </a:lnSpc>
              <a:spcBef>
                <a:spcPct val="0"/>
              </a:spcBef>
            </a:pPr>
            <a:r>
              <a:rPr lang="en-US" sz="6000" u="none" strike="noStrike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FAQ</a:t>
            </a:r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A0413FF7-6E08-4206-AD6C-E047307A9C3A}"/>
              </a:ext>
            </a:extLst>
          </p:cNvPr>
          <p:cNvGrpSpPr/>
          <p:nvPr/>
        </p:nvGrpSpPr>
        <p:grpSpPr>
          <a:xfrm>
            <a:off x="660631" y="2472767"/>
            <a:ext cx="8534400" cy="2975534"/>
            <a:chOff x="1524001" y="2211168"/>
            <a:chExt cx="8534400" cy="2750924"/>
          </a:xfrm>
        </p:grpSpPr>
        <p:sp>
          <p:nvSpPr>
            <p:cNvPr id="24" name="사각형: 둥근 모서리 23">
              <a:extLst>
                <a:ext uri="{FF2B5EF4-FFF2-40B4-BE49-F238E27FC236}">
                  <a16:creationId xmlns:a16="http://schemas.microsoft.com/office/drawing/2014/main" id="{DD2DC6D6-F2CD-4F61-B74C-EE11856C92D3}"/>
                </a:ext>
              </a:extLst>
            </p:cNvPr>
            <p:cNvSpPr/>
            <p:nvPr/>
          </p:nvSpPr>
          <p:spPr>
            <a:xfrm>
              <a:off x="1524001" y="2211168"/>
              <a:ext cx="8534400" cy="2750924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/>
                <a:t>-----------------------------</a:t>
              </a:r>
              <a:endParaRPr lang="ko-KR" altLang="en-US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372A96FB-085B-43AB-A451-2865D87CE135}"/>
                </a:ext>
              </a:extLst>
            </p:cNvPr>
            <p:cNvSpPr txBox="1"/>
            <p:nvPr/>
          </p:nvSpPr>
          <p:spPr>
            <a:xfrm>
              <a:off x="1901726" y="3601135"/>
              <a:ext cx="479414" cy="44428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>
              <a:defPPr>
                <a:defRPr lang="en-US"/>
              </a:defPPr>
              <a:lvl1pPr marL="457200" indent="-457200">
                <a:lnSpc>
                  <a:spcPts val="3359"/>
                </a:lnSpc>
                <a:buFont typeface="Arial" panose="020B0604020202020204" pitchFamily="34" charset="0"/>
                <a:buChar char="•"/>
                <a:defRPr sz="200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</a:defRPr>
              </a:lvl1pPr>
            </a:lstStyle>
            <a:p>
              <a:pPr marL="0" indent="0">
                <a:buNone/>
              </a:pPr>
              <a:r>
                <a:rPr lang="en-US" altLang="ko-KR" sz="2800" dirty="0">
                  <a:solidFill>
                    <a:srgbClr val="19319D"/>
                  </a:solidFill>
                </a:rPr>
                <a:t>A.</a:t>
              </a:r>
            </a:p>
          </p:txBody>
        </p:sp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B4D85345-138E-4D35-A868-7510DB4045DE}"/>
                </a:ext>
              </a:extLst>
            </p:cNvPr>
            <p:cNvGrpSpPr/>
            <p:nvPr/>
          </p:nvGrpSpPr>
          <p:grpSpPr>
            <a:xfrm>
              <a:off x="1798564" y="2403973"/>
              <a:ext cx="8158574" cy="773189"/>
              <a:chOff x="1798564" y="2403973"/>
              <a:chExt cx="8158574" cy="773189"/>
            </a:xfrm>
          </p:grpSpPr>
          <p:sp>
            <p:nvSpPr>
              <p:cNvPr id="46" name="TextBox 15">
                <a:extLst>
                  <a:ext uri="{FF2B5EF4-FFF2-40B4-BE49-F238E27FC236}">
                    <a16:creationId xmlns:a16="http://schemas.microsoft.com/office/drawing/2014/main" id="{CCC138D0-D422-4152-A6BC-FE44441F90DA}"/>
                  </a:ext>
                </a:extLst>
              </p:cNvPr>
              <p:cNvSpPr txBox="1"/>
              <p:nvPr/>
            </p:nvSpPr>
            <p:spPr>
              <a:xfrm>
                <a:off x="2533202" y="2403973"/>
                <a:ext cx="7423936" cy="773189"/>
              </a:xfrm>
              <a:prstGeom prst="rect">
                <a:avLst/>
              </a:prstGeom>
            </p:spPr>
            <p:txBody>
              <a:bodyPr wrap="square" lIns="0" tIns="0" rIns="0" bIns="0" rtlCol="0" anchor="t">
                <a:spAutoFit/>
              </a:bodyPr>
              <a:lstStyle>
                <a:defPPr>
                  <a:defRPr lang="en-US"/>
                </a:defPPr>
                <a:lvl1pPr>
                  <a:lnSpc>
                    <a:spcPts val="3359"/>
                  </a:lnSpc>
                  <a:defRPr sz="2799">
                    <a:solidFill>
                      <a:srgbClr val="004AAD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Nanum Gothic Ultra-Bold"/>
                  </a:defRPr>
                </a:lvl1pPr>
              </a:lstStyle>
              <a:p>
                <a:r>
                  <a:rPr lang="ko-KR" altLang="en-US" sz="2000" dirty="0">
                    <a:solidFill>
                      <a:srgbClr val="19319D"/>
                    </a:solidFill>
                  </a:rPr>
                  <a:t>제가</a:t>
                </a:r>
                <a:r>
                  <a:rPr lang="en-US" altLang="ko-KR" sz="2000" dirty="0">
                    <a:solidFill>
                      <a:srgbClr val="19319D"/>
                    </a:solidFill>
                  </a:rPr>
                  <a:t>(</a:t>
                </a:r>
                <a:r>
                  <a:rPr lang="ko-KR" altLang="en-US" sz="2000" dirty="0">
                    <a:solidFill>
                      <a:srgbClr val="19319D"/>
                    </a:solidFill>
                  </a:rPr>
                  <a:t>전자공학과 학생</a:t>
                </a:r>
                <a:r>
                  <a:rPr lang="en-US" altLang="ko-KR" sz="2000" dirty="0">
                    <a:solidFill>
                      <a:srgbClr val="19319D"/>
                    </a:solidFill>
                  </a:rPr>
                  <a:t>)</a:t>
                </a:r>
                <a:r>
                  <a:rPr lang="ko-KR" altLang="en-US" sz="2000" dirty="0">
                    <a:solidFill>
                      <a:srgbClr val="19319D"/>
                    </a:solidFill>
                  </a:rPr>
                  <a:t> 논리회로를 주전공과목으로 </a:t>
                </a:r>
                <a:r>
                  <a:rPr lang="ko-KR" altLang="en-US" sz="2000" dirty="0" err="1">
                    <a:solidFill>
                      <a:srgbClr val="19319D"/>
                    </a:solidFill>
                  </a:rPr>
                  <a:t>기이수하였습니다</a:t>
                </a:r>
                <a:r>
                  <a:rPr lang="en-US" altLang="ko-KR" sz="2000" dirty="0">
                    <a:solidFill>
                      <a:srgbClr val="19319D"/>
                    </a:solidFill>
                  </a:rPr>
                  <a:t>. </a:t>
                </a:r>
                <a:r>
                  <a:rPr lang="ko-KR" altLang="en-US" sz="2000" dirty="0">
                    <a:solidFill>
                      <a:srgbClr val="19319D"/>
                    </a:solidFill>
                  </a:rPr>
                  <a:t>융합전공 컴퓨터학부 논리회로 수강이 가능한가요</a:t>
                </a:r>
                <a:r>
                  <a:rPr lang="en-US" altLang="ko-KR" sz="2000" dirty="0">
                    <a:solidFill>
                      <a:srgbClr val="19319D"/>
                    </a:solidFill>
                  </a:rPr>
                  <a:t>?</a:t>
                </a:r>
                <a:r>
                  <a:rPr lang="ko-KR" altLang="en-US" sz="2000" dirty="0">
                    <a:solidFill>
                      <a:srgbClr val="19319D"/>
                    </a:solidFill>
                  </a:rPr>
                  <a:t> </a:t>
                </a:r>
                <a:endParaRPr lang="en-US" altLang="ko-KR" sz="2000" dirty="0">
                  <a:solidFill>
                    <a:srgbClr val="19319D"/>
                  </a:solidFill>
                </a:endParaRPr>
              </a:p>
            </p:txBody>
          </p:sp>
          <p:sp>
            <p:nvSpPr>
              <p:cNvPr id="74" name="Freeform 20">
                <a:extLst>
                  <a:ext uri="{FF2B5EF4-FFF2-40B4-BE49-F238E27FC236}">
                    <a16:creationId xmlns:a16="http://schemas.microsoft.com/office/drawing/2014/main" id="{1AD8876A-CF19-40C1-A14C-AF1EAF02F0A1}"/>
                  </a:ext>
                </a:extLst>
              </p:cNvPr>
              <p:cNvSpPr/>
              <p:nvPr/>
            </p:nvSpPr>
            <p:spPr>
              <a:xfrm>
                <a:off x="1798564" y="2459017"/>
                <a:ext cx="582576" cy="394342"/>
              </a:xfrm>
              <a:custGeom>
                <a:avLst/>
                <a:gdLst/>
                <a:ahLst/>
                <a:cxnLst/>
                <a:rect l="l" t="t" r="r" b="b"/>
                <a:pathLst>
                  <a:path w="1000528" h="740391">
                    <a:moveTo>
                      <a:pt x="0" y="0"/>
                    </a:moveTo>
                    <a:lnTo>
                      <a:pt x="1000528" y="0"/>
                    </a:lnTo>
                    <a:lnTo>
                      <a:pt x="1000528" y="740391"/>
                    </a:lnTo>
                    <a:lnTo>
                      <a:pt x="0" y="740391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4">
                  <a:extLs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a:blipFill>
            </p:spPr>
          </p:sp>
        </p:grp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9580F97D-9F86-4659-970D-0F25AB084BCD}"/>
                </a:ext>
              </a:extLst>
            </p:cNvPr>
            <p:cNvCxnSpPr/>
            <p:nvPr/>
          </p:nvCxnSpPr>
          <p:spPr>
            <a:xfrm>
              <a:off x="1798564" y="3390900"/>
              <a:ext cx="803123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CD5AFB6-1294-4C6F-BB88-3198043478B3}"/>
                </a:ext>
              </a:extLst>
            </p:cNvPr>
            <p:cNvSpPr txBox="1"/>
            <p:nvPr/>
          </p:nvSpPr>
          <p:spPr>
            <a:xfrm>
              <a:off x="2533202" y="3541509"/>
              <a:ext cx="7423936" cy="117629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>
              <a:defPPr>
                <a:defRPr lang="en-US"/>
              </a:defPPr>
              <a:lvl1pPr>
                <a:lnSpc>
                  <a:spcPts val="3359"/>
                </a:lnSpc>
                <a:defRPr sz="200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</a:defRPr>
              </a:lvl1pPr>
            </a:lstStyle>
            <a:p>
              <a:r>
                <a:rPr lang="ko-KR" altLang="en-US" dirty="0" err="1">
                  <a:solidFill>
                    <a:srgbClr val="19319D"/>
                  </a:solidFill>
                </a:rPr>
                <a:t>아니오</a:t>
              </a:r>
              <a:r>
                <a:rPr lang="en-US" altLang="ko-KR" dirty="0">
                  <a:solidFill>
                    <a:srgbClr val="19319D"/>
                  </a:solidFill>
                </a:rPr>
                <a:t>. </a:t>
              </a:r>
              <a:r>
                <a:rPr lang="ko-KR" altLang="en-US" dirty="0">
                  <a:solidFill>
                    <a:srgbClr val="19319D"/>
                  </a:solidFill>
                </a:rPr>
                <a:t>전산상에서 교과목명이 동일한 경우 동일과목으로 구분되어 수강이 불가합니다</a:t>
              </a:r>
              <a:r>
                <a:rPr lang="en-US" altLang="ko-KR" dirty="0">
                  <a:solidFill>
                    <a:srgbClr val="19319D"/>
                  </a:solidFill>
                </a:rPr>
                <a:t>. </a:t>
              </a:r>
              <a:r>
                <a:rPr lang="ko-KR" altLang="en-US" dirty="0">
                  <a:solidFill>
                    <a:srgbClr val="19319D"/>
                  </a:solidFill>
                </a:rPr>
                <a:t>단</a:t>
              </a:r>
              <a:r>
                <a:rPr lang="en-US" altLang="ko-KR" dirty="0">
                  <a:solidFill>
                    <a:srgbClr val="19319D"/>
                  </a:solidFill>
                </a:rPr>
                <a:t>, </a:t>
              </a:r>
              <a:r>
                <a:rPr lang="ko-KR" altLang="en-US" dirty="0" err="1">
                  <a:solidFill>
                    <a:srgbClr val="19319D"/>
                  </a:solidFill>
                </a:rPr>
                <a:t>재이수</a:t>
              </a:r>
              <a:r>
                <a:rPr lang="ko-KR" altLang="en-US" dirty="0">
                  <a:solidFill>
                    <a:srgbClr val="19319D"/>
                  </a:solidFill>
                </a:rPr>
                <a:t> 요건을 갖춘 경우</a:t>
              </a:r>
              <a:r>
                <a:rPr lang="en-US" altLang="ko-KR" dirty="0">
                  <a:solidFill>
                    <a:srgbClr val="19319D"/>
                  </a:solidFill>
                </a:rPr>
                <a:t>, </a:t>
              </a:r>
              <a:r>
                <a:rPr lang="ko-KR" altLang="en-US" dirty="0">
                  <a:solidFill>
                    <a:srgbClr val="19319D"/>
                  </a:solidFill>
                </a:rPr>
                <a:t>재이수는 가능합니다</a:t>
              </a:r>
              <a:r>
                <a:rPr lang="en-US" altLang="ko-KR" dirty="0">
                  <a:solidFill>
                    <a:srgbClr val="19319D"/>
                  </a:solidFill>
                </a:rPr>
                <a:t>.</a:t>
              </a:r>
            </a:p>
          </p:txBody>
        </p:sp>
      </p:grpSp>
      <p:grpSp>
        <p:nvGrpSpPr>
          <p:cNvPr id="83" name="그룹 82">
            <a:extLst>
              <a:ext uri="{FF2B5EF4-FFF2-40B4-BE49-F238E27FC236}">
                <a16:creationId xmlns:a16="http://schemas.microsoft.com/office/drawing/2014/main" id="{4F4E4475-CEAC-49B6-9EBC-C3F876C300DF}"/>
              </a:ext>
            </a:extLst>
          </p:cNvPr>
          <p:cNvGrpSpPr/>
          <p:nvPr/>
        </p:nvGrpSpPr>
        <p:grpSpPr>
          <a:xfrm>
            <a:off x="9395976" y="4914900"/>
            <a:ext cx="8534400" cy="2351128"/>
            <a:chOff x="1524001" y="2211167"/>
            <a:chExt cx="8534400" cy="2351128"/>
          </a:xfrm>
        </p:grpSpPr>
        <p:sp>
          <p:nvSpPr>
            <p:cNvPr id="84" name="사각형: 둥근 모서리 83">
              <a:extLst>
                <a:ext uri="{FF2B5EF4-FFF2-40B4-BE49-F238E27FC236}">
                  <a16:creationId xmlns:a16="http://schemas.microsoft.com/office/drawing/2014/main" id="{C2B7318A-BFFF-46D0-82C5-1A3A2D18EF91}"/>
                </a:ext>
              </a:extLst>
            </p:cNvPr>
            <p:cNvSpPr/>
            <p:nvPr/>
          </p:nvSpPr>
          <p:spPr>
            <a:xfrm>
              <a:off x="1524001" y="2211167"/>
              <a:ext cx="8534400" cy="2351128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/>
                <a:t>-----------------------------</a:t>
              </a:r>
              <a:endParaRPr lang="ko-KR" altLang="en-US" dirty="0"/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BC9F86C9-C07B-4D2B-9789-9EF86E143617}"/>
                </a:ext>
              </a:extLst>
            </p:cNvPr>
            <p:cNvSpPr txBox="1"/>
            <p:nvPr/>
          </p:nvSpPr>
          <p:spPr>
            <a:xfrm>
              <a:off x="1901726" y="3601135"/>
              <a:ext cx="479414" cy="44428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>
              <a:defPPr>
                <a:defRPr lang="en-US"/>
              </a:defPPr>
              <a:lvl1pPr marL="457200" indent="-457200">
                <a:lnSpc>
                  <a:spcPts val="3359"/>
                </a:lnSpc>
                <a:buFont typeface="Arial" panose="020B0604020202020204" pitchFamily="34" charset="0"/>
                <a:buChar char="•"/>
                <a:defRPr sz="200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</a:defRPr>
              </a:lvl1pPr>
            </a:lstStyle>
            <a:p>
              <a:pPr marL="0" indent="0">
                <a:buNone/>
              </a:pPr>
              <a:r>
                <a:rPr lang="en-US" altLang="ko-KR" sz="2800" dirty="0">
                  <a:solidFill>
                    <a:srgbClr val="19319D"/>
                  </a:solidFill>
                </a:rPr>
                <a:t>A.</a:t>
              </a:r>
            </a:p>
          </p:txBody>
        </p:sp>
        <p:grpSp>
          <p:nvGrpSpPr>
            <p:cNvPr id="86" name="그룹 85">
              <a:extLst>
                <a:ext uri="{FF2B5EF4-FFF2-40B4-BE49-F238E27FC236}">
                  <a16:creationId xmlns:a16="http://schemas.microsoft.com/office/drawing/2014/main" id="{0363BDF1-BF46-4064-B69E-E3F647316650}"/>
                </a:ext>
              </a:extLst>
            </p:cNvPr>
            <p:cNvGrpSpPr/>
            <p:nvPr/>
          </p:nvGrpSpPr>
          <p:grpSpPr>
            <a:xfrm>
              <a:off x="1798564" y="2403973"/>
              <a:ext cx="8158574" cy="836319"/>
              <a:chOff x="1798564" y="2403973"/>
              <a:chExt cx="8158574" cy="836319"/>
            </a:xfrm>
          </p:grpSpPr>
          <p:sp>
            <p:nvSpPr>
              <p:cNvPr id="89" name="TextBox 15">
                <a:extLst>
                  <a:ext uri="{FF2B5EF4-FFF2-40B4-BE49-F238E27FC236}">
                    <a16:creationId xmlns:a16="http://schemas.microsoft.com/office/drawing/2014/main" id="{880DFD5C-E46A-4BE1-809A-A892A4A8618F}"/>
                  </a:ext>
                </a:extLst>
              </p:cNvPr>
              <p:cNvSpPr txBox="1"/>
              <p:nvPr/>
            </p:nvSpPr>
            <p:spPr>
              <a:xfrm>
                <a:off x="2533202" y="2403973"/>
                <a:ext cx="7423936" cy="836319"/>
              </a:xfrm>
              <a:prstGeom prst="rect">
                <a:avLst/>
              </a:prstGeom>
            </p:spPr>
            <p:txBody>
              <a:bodyPr wrap="square" lIns="0" tIns="0" rIns="0" bIns="0" rtlCol="0" anchor="t">
                <a:spAutoFit/>
              </a:bodyPr>
              <a:lstStyle>
                <a:defPPr>
                  <a:defRPr lang="en-US"/>
                </a:defPPr>
                <a:lvl1pPr>
                  <a:lnSpc>
                    <a:spcPts val="3359"/>
                  </a:lnSpc>
                  <a:defRPr sz="2799">
                    <a:solidFill>
                      <a:srgbClr val="004AAD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Nanum Gothic Ultra-Bold"/>
                  </a:defRPr>
                </a:lvl1pPr>
              </a:lstStyle>
              <a:p>
                <a:r>
                  <a:rPr lang="ko-KR" altLang="en-US" sz="2000" dirty="0"/>
                  <a:t>기계공학부 학생이</a:t>
                </a:r>
                <a:r>
                  <a:rPr lang="en-US" altLang="ko-KR" sz="2000" dirty="0"/>
                  <a:t>, </a:t>
                </a:r>
                <a:r>
                  <a:rPr lang="ko-KR" altLang="en-US" sz="2000" dirty="0"/>
                  <a:t>기계공학부 고체역학을 기 이수하였는데 융합전공으로 중복인정이 되나요</a:t>
                </a:r>
                <a:r>
                  <a:rPr lang="en-US" altLang="ko-KR" sz="2000" dirty="0"/>
                  <a:t>?</a:t>
                </a:r>
                <a:endParaRPr lang="en-US" altLang="ko-KR" sz="2000" dirty="0">
                  <a:sym typeface="Nanum Gothic Ultra-Bold"/>
                </a:endParaRPr>
              </a:p>
            </p:txBody>
          </p:sp>
          <p:sp>
            <p:nvSpPr>
              <p:cNvPr id="90" name="Freeform 20">
                <a:extLst>
                  <a:ext uri="{FF2B5EF4-FFF2-40B4-BE49-F238E27FC236}">
                    <a16:creationId xmlns:a16="http://schemas.microsoft.com/office/drawing/2014/main" id="{88DEF0F2-D44B-415A-B7DF-093F01EFD662}"/>
                  </a:ext>
                </a:extLst>
              </p:cNvPr>
              <p:cNvSpPr/>
              <p:nvPr/>
            </p:nvSpPr>
            <p:spPr>
              <a:xfrm>
                <a:off x="1798564" y="2459017"/>
                <a:ext cx="582576" cy="394342"/>
              </a:xfrm>
              <a:custGeom>
                <a:avLst/>
                <a:gdLst/>
                <a:ahLst/>
                <a:cxnLst/>
                <a:rect l="l" t="t" r="r" b="b"/>
                <a:pathLst>
                  <a:path w="1000528" h="740391">
                    <a:moveTo>
                      <a:pt x="0" y="0"/>
                    </a:moveTo>
                    <a:lnTo>
                      <a:pt x="1000528" y="0"/>
                    </a:lnTo>
                    <a:lnTo>
                      <a:pt x="1000528" y="740391"/>
                    </a:lnTo>
                    <a:lnTo>
                      <a:pt x="0" y="740391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4">
                  <a:extLs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a:blipFill>
            </p:spPr>
          </p:sp>
        </p:grpSp>
        <p:cxnSp>
          <p:nvCxnSpPr>
            <p:cNvPr id="87" name="직선 연결선 86">
              <a:extLst>
                <a:ext uri="{FF2B5EF4-FFF2-40B4-BE49-F238E27FC236}">
                  <a16:creationId xmlns:a16="http://schemas.microsoft.com/office/drawing/2014/main" id="{F289F37A-9EA5-42DA-95DD-80B956A1583F}"/>
                </a:ext>
              </a:extLst>
            </p:cNvPr>
            <p:cNvCxnSpPr/>
            <p:nvPr/>
          </p:nvCxnSpPr>
          <p:spPr>
            <a:xfrm>
              <a:off x="1798564" y="3390900"/>
              <a:ext cx="803123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424DB744-98E0-44AE-B0F7-074907767153}"/>
                </a:ext>
              </a:extLst>
            </p:cNvPr>
            <p:cNvSpPr txBox="1"/>
            <p:nvPr/>
          </p:nvSpPr>
          <p:spPr>
            <a:xfrm>
              <a:off x="2533201" y="3541509"/>
              <a:ext cx="7423936" cy="83631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>
              <a:defPPr>
                <a:defRPr lang="en-US"/>
              </a:defPPr>
              <a:lvl1pPr>
                <a:lnSpc>
                  <a:spcPts val="3359"/>
                </a:lnSpc>
                <a:defRPr sz="200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</a:defRPr>
              </a:lvl1pPr>
            </a:lstStyle>
            <a:p>
              <a:r>
                <a:rPr lang="ko-KR" altLang="en-US" dirty="0"/>
                <a:t>네</a:t>
              </a:r>
              <a:r>
                <a:rPr lang="en-US" altLang="ko-KR" dirty="0"/>
                <a:t>. </a:t>
              </a:r>
              <a:r>
                <a:rPr lang="ko-KR" altLang="en-US" dirty="0"/>
                <a:t>고체역학은 </a:t>
              </a:r>
              <a:r>
                <a:rPr lang="en-US" altLang="ko-KR" dirty="0"/>
                <a:t>2025</a:t>
              </a:r>
              <a:r>
                <a:rPr lang="ko-KR" altLang="en-US" dirty="0"/>
                <a:t>년에 고체역학</a:t>
              </a:r>
              <a:r>
                <a:rPr lang="en-US" altLang="ko-KR" dirty="0"/>
                <a:t>(1)</a:t>
              </a:r>
              <a:r>
                <a:rPr lang="ko-KR" altLang="en-US" dirty="0"/>
                <a:t>로 교과목명이 변경되었습니다</a:t>
              </a:r>
              <a:r>
                <a:rPr lang="en-US" altLang="ko-KR" dirty="0"/>
                <a:t>.</a:t>
              </a:r>
            </a:p>
            <a:p>
              <a:r>
                <a:rPr lang="ko-KR" altLang="en-US" dirty="0"/>
                <a:t>고체역학과 고체역학</a:t>
              </a:r>
              <a:r>
                <a:rPr lang="en-US" altLang="ko-KR" dirty="0"/>
                <a:t>(1)</a:t>
              </a:r>
              <a:r>
                <a:rPr lang="ko-KR" altLang="en-US" dirty="0"/>
                <a:t>은 동일 교과목이므로 중복인정이 됩니다</a:t>
              </a:r>
              <a:r>
                <a:rPr lang="en-US" altLang="ko-KR" dirty="0"/>
                <a:t>.</a:t>
              </a:r>
            </a:p>
          </p:txBody>
        </p:sp>
      </p:grpSp>
      <p:grpSp>
        <p:nvGrpSpPr>
          <p:cNvPr id="91" name="그룹 90">
            <a:extLst>
              <a:ext uri="{FF2B5EF4-FFF2-40B4-BE49-F238E27FC236}">
                <a16:creationId xmlns:a16="http://schemas.microsoft.com/office/drawing/2014/main" id="{CC1FA274-FD80-4439-8DC6-A16134781DF8}"/>
              </a:ext>
            </a:extLst>
          </p:cNvPr>
          <p:cNvGrpSpPr/>
          <p:nvPr/>
        </p:nvGrpSpPr>
        <p:grpSpPr>
          <a:xfrm>
            <a:off x="660631" y="7473700"/>
            <a:ext cx="8534400" cy="2351128"/>
            <a:chOff x="1524001" y="2211167"/>
            <a:chExt cx="8534400" cy="2351128"/>
          </a:xfrm>
        </p:grpSpPr>
        <p:sp>
          <p:nvSpPr>
            <p:cNvPr id="92" name="사각형: 둥근 모서리 91">
              <a:extLst>
                <a:ext uri="{FF2B5EF4-FFF2-40B4-BE49-F238E27FC236}">
                  <a16:creationId xmlns:a16="http://schemas.microsoft.com/office/drawing/2014/main" id="{30AA7B63-841C-4F65-AD5F-52BA3F50592E}"/>
                </a:ext>
              </a:extLst>
            </p:cNvPr>
            <p:cNvSpPr/>
            <p:nvPr/>
          </p:nvSpPr>
          <p:spPr>
            <a:xfrm>
              <a:off x="1524001" y="2211167"/>
              <a:ext cx="8534400" cy="2351128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-----------------------------</a:t>
              </a:r>
              <a:endParaRPr lang="ko-KR" altLang="en-US" dirty="0"/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001E1109-7087-42DF-9E85-0D393DC3EA02}"/>
                </a:ext>
              </a:extLst>
            </p:cNvPr>
            <p:cNvSpPr txBox="1"/>
            <p:nvPr/>
          </p:nvSpPr>
          <p:spPr>
            <a:xfrm>
              <a:off x="1901726" y="3601135"/>
              <a:ext cx="479414" cy="44428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>
              <a:defPPr>
                <a:defRPr lang="en-US"/>
              </a:defPPr>
              <a:lvl1pPr marL="457200" indent="-457200">
                <a:lnSpc>
                  <a:spcPts val="3359"/>
                </a:lnSpc>
                <a:buFont typeface="Arial" panose="020B0604020202020204" pitchFamily="34" charset="0"/>
                <a:buChar char="•"/>
                <a:defRPr sz="200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</a:defRPr>
              </a:lvl1pPr>
            </a:lstStyle>
            <a:p>
              <a:pPr marL="0" indent="0">
                <a:buNone/>
              </a:pPr>
              <a:r>
                <a:rPr lang="en-US" altLang="ko-KR" sz="2800" dirty="0">
                  <a:solidFill>
                    <a:srgbClr val="19319D"/>
                  </a:solidFill>
                </a:rPr>
                <a:t>A.</a:t>
              </a:r>
            </a:p>
          </p:txBody>
        </p:sp>
        <p:grpSp>
          <p:nvGrpSpPr>
            <p:cNvPr id="94" name="그룹 93">
              <a:extLst>
                <a:ext uri="{FF2B5EF4-FFF2-40B4-BE49-F238E27FC236}">
                  <a16:creationId xmlns:a16="http://schemas.microsoft.com/office/drawing/2014/main" id="{0D7A21E2-5540-46EC-9C83-C184294C2F4A}"/>
                </a:ext>
              </a:extLst>
            </p:cNvPr>
            <p:cNvGrpSpPr/>
            <p:nvPr/>
          </p:nvGrpSpPr>
          <p:grpSpPr>
            <a:xfrm>
              <a:off x="1798564" y="2403973"/>
              <a:ext cx="8158574" cy="449386"/>
              <a:chOff x="1798564" y="2403973"/>
              <a:chExt cx="8158574" cy="449386"/>
            </a:xfrm>
          </p:grpSpPr>
          <p:sp>
            <p:nvSpPr>
              <p:cNvPr id="97" name="TextBox 15">
                <a:extLst>
                  <a:ext uri="{FF2B5EF4-FFF2-40B4-BE49-F238E27FC236}">
                    <a16:creationId xmlns:a16="http://schemas.microsoft.com/office/drawing/2014/main" id="{EFFE5155-C571-40AF-8F24-8FD1B910AB6D}"/>
                  </a:ext>
                </a:extLst>
              </p:cNvPr>
              <p:cNvSpPr txBox="1"/>
              <p:nvPr/>
            </p:nvSpPr>
            <p:spPr>
              <a:xfrm>
                <a:off x="2533202" y="2403973"/>
                <a:ext cx="7423936" cy="400302"/>
              </a:xfrm>
              <a:prstGeom prst="rect">
                <a:avLst/>
              </a:prstGeom>
            </p:spPr>
            <p:txBody>
              <a:bodyPr wrap="square" lIns="0" tIns="0" rIns="0" bIns="0" rtlCol="0" anchor="t">
                <a:spAutoFit/>
              </a:bodyPr>
              <a:lstStyle>
                <a:defPPr>
                  <a:defRPr lang="en-US"/>
                </a:defPPr>
                <a:lvl1pPr>
                  <a:lnSpc>
                    <a:spcPts val="3359"/>
                  </a:lnSpc>
                  <a:defRPr sz="2799">
                    <a:solidFill>
                      <a:srgbClr val="004AAD"/>
                    </a:solidFill>
                    <a:latin typeface="210 디딤고딕" panose="020B0600000101010101" charset="-127"/>
                    <a:ea typeface="210 디딤고딕" panose="020B0600000101010101" charset="-127"/>
                    <a:cs typeface="Nanum Gothic Ultra-Bold"/>
                  </a:defRPr>
                </a:lvl1pPr>
              </a:lstStyle>
              <a:p>
                <a:r>
                  <a:rPr lang="ko-KR" altLang="en-US" sz="2000" dirty="0"/>
                  <a:t> </a:t>
                </a:r>
                <a:endParaRPr lang="en-US" altLang="ko-KR" sz="2000" dirty="0">
                  <a:sym typeface="Nanum Gothic Ultra-Bold"/>
                </a:endParaRPr>
              </a:p>
            </p:txBody>
          </p:sp>
          <p:sp>
            <p:nvSpPr>
              <p:cNvPr id="98" name="Freeform 20">
                <a:extLst>
                  <a:ext uri="{FF2B5EF4-FFF2-40B4-BE49-F238E27FC236}">
                    <a16:creationId xmlns:a16="http://schemas.microsoft.com/office/drawing/2014/main" id="{B421F5D2-5D08-4055-8FC6-1379AC7ACA26}"/>
                  </a:ext>
                </a:extLst>
              </p:cNvPr>
              <p:cNvSpPr/>
              <p:nvPr/>
            </p:nvSpPr>
            <p:spPr>
              <a:xfrm>
                <a:off x="1798564" y="2459017"/>
                <a:ext cx="582576" cy="394342"/>
              </a:xfrm>
              <a:custGeom>
                <a:avLst/>
                <a:gdLst/>
                <a:ahLst/>
                <a:cxnLst/>
                <a:rect l="l" t="t" r="r" b="b"/>
                <a:pathLst>
                  <a:path w="1000528" h="740391">
                    <a:moveTo>
                      <a:pt x="0" y="0"/>
                    </a:moveTo>
                    <a:lnTo>
                      <a:pt x="1000528" y="0"/>
                    </a:lnTo>
                    <a:lnTo>
                      <a:pt x="1000528" y="740391"/>
                    </a:lnTo>
                    <a:lnTo>
                      <a:pt x="0" y="740391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4">
                  <a:extLs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a:blipFill>
            </p:spPr>
          </p:sp>
        </p:grpSp>
        <p:cxnSp>
          <p:nvCxnSpPr>
            <p:cNvPr id="95" name="직선 연결선 94">
              <a:extLst>
                <a:ext uri="{FF2B5EF4-FFF2-40B4-BE49-F238E27FC236}">
                  <a16:creationId xmlns:a16="http://schemas.microsoft.com/office/drawing/2014/main" id="{0B7F6F24-A7EF-4FDB-BCA4-EF1662B42819}"/>
                </a:ext>
              </a:extLst>
            </p:cNvPr>
            <p:cNvCxnSpPr/>
            <p:nvPr/>
          </p:nvCxnSpPr>
          <p:spPr>
            <a:xfrm>
              <a:off x="1798564" y="3390900"/>
              <a:ext cx="803123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2D7D965A-7214-40BD-A623-9B500875F20C}"/>
                </a:ext>
              </a:extLst>
            </p:cNvPr>
            <p:cNvSpPr txBox="1"/>
            <p:nvPr/>
          </p:nvSpPr>
          <p:spPr>
            <a:xfrm>
              <a:off x="2511431" y="3598602"/>
              <a:ext cx="7423936" cy="400302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>
              <a:defPPr>
                <a:defRPr lang="en-US"/>
              </a:defPPr>
              <a:lvl1pPr>
                <a:lnSpc>
                  <a:spcPts val="3359"/>
                </a:lnSpc>
                <a:defRPr sz="2000">
                  <a:solidFill>
                    <a:srgbClr val="004AAD"/>
                  </a:solidFill>
                  <a:latin typeface="210 디딤고딕" panose="020B0600000101010101" charset="-127"/>
                  <a:ea typeface="210 디딤고딕" panose="020B0600000101010101" charset="-127"/>
                  <a:cs typeface="Nanum Gothic Ultra-Bold"/>
                </a:defRPr>
              </a:lvl1pPr>
            </a:lstStyle>
            <a:p>
              <a:r>
                <a:rPr lang="ko-KR" altLang="en-US" dirty="0"/>
                <a:t>네</a:t>
              </a:r>
              <a:r>
                <a:rPr lang="en-US" altLang="ko-KR" dirty="0"/>
                <a:t>, </a:t>
              </a:r>
              <a:r>
                <a:rPr lang="ko-KR" altLang="en-US" dirty="0"/>
                <a:t>주전공과 장학금 중복 수여 가능합니다</a:t>
              </a:r>
              <a:r>
                <a:rPr lang="en-US" altLang="ko-KR" dirty="0"/>
                <a:t>.</a:t>
              </a:r>
            </a:p>
          </p:txBody>
        </p:sp>
      </p:grpSp>
      <p:sp>
        <p:nvSpPr>
          <p:cNvPr id="99" name="TextBox 15">
            <a:extLst>
              <a:ext uri="{FF2B5EF4-FFF2-40B4-BE49-F238E27FC236}">
                <a16:creationId xmlns:a16="http://schemas.microsoft.com/office/drawing/2014/main" id="{0807264A-1489-4D89-96DB-DDD013266D1C}"/>
              </a:ext>
            </a:extLst>
          </p:cNvPr>
          <p:cNvSpPr txBox="1"/>
          <p:nvPr/>
        </p:nvSpPr>
        <p:spPr>
          <a:xfrm>
            <a:off x="1681082" y="7706973"/>
            <a:ext cx="7423936" cy="8363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>
              <a:lnSpc>
                <a:spcPts val="3359"/>
              </a:lnSpc>
              <a:defRPr sz="2799">
                <a:solidFill>
                  <a:srgbClr val="004AAD"/>
                </a:solidFill>
                <a:latin typeface="210 디딤고딕" panose="020B0600000101010101" charset="-127"/>
                <a:ea typeface="210 디딤고딕" panose="020B0600000101010101" charset="-127"/>
                <a:cs typeface="Nanum Gothic Ultra-Bold"/>
              </a:defRPr>
            </a:lvl1pPr>
          </a:lstStyle>
          <a:p>
            <a:r>
              <a:rPr lang="ko-KR" altLang="en-US" sz="2000" dirty="0"/>
              <a:t>제가 이번 학기 때 주전공으로 장학금을 받았는데</a:t>
            </a:r>
            <a:r>
              <a:rPr lang="en-US" altLang="ko-KR" sz="2000" dirty="0"/>
              <a:t>, </a:t>
            </a:r>
            <a:r>
              <a:rPr lang="ko-KR" altLang="en-US" sz="2000" dirty="0"/>
              <a:t>복수전공으로 또 받을 수 있나요</a:t>
            </a:r>
            <a:r>
              <a:rPr lang="en-US" altLang="ko-KR" sz="2000" dirty="0"/>
              <a:t>?</a:t>
            </a:r>
            <a:endParaRPr lang="en-US" altLang="ko-KR" sz="2000" dirty="0">
              <a:sym typeface="Nanum Gothic Ultra-Bold"/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6C99FE8-8168-4CD6-8858-467C36C3F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071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743892" y="8813315"/>
            <a:ext cx="2710668" cy="271066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1028700" y="1147265"/>
            <a:ext cx="16230600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7" name="Group 7"/>
          <p:cNvGrpSpPr/>
          <p:nvPr/>
        </p:nvGrpSpPr>
        <p:grpSpPr>
          <a:xfrm>
            <a:off x="-1339982" y="1428253"/>
            <a:ext cx="2679964" cy="2679964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54" name="그림 53">
            <a:extLst>
              <a:ext uri="{FF2B5EF4-FFF2-40B4-BE49-F238E27FC236}">
                <a16:creationId xmlns:a16="http://schemas.microsoft.com/office/drawing/2014/main" id="{D77D410B-C1FC-489F-8194-CEAF8F9541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63176" y="641772"/>
            <a:ext cx="3690180" cy="453180"/>
          </a:xfrm>
          <a:prstGeom prst="rect">
            <a:avLst/>
          </a:prstGeom>
        </p:spPr>
      </p:pic>
      <p:sp>
        <p:nvSpPr>
          <p:cNvPr id="55" name="TextBox 18">
            <a:extLst>
              <a:ext uri="{FF2B5EF4-FFF2-40B4-BE49-F238E27FC236}">
                <a16:creationId xmlns:a16="http://schemas.microsoft.com/office/drawing/2014/main" id="{2019578E-AEDF-4677-870D-4AAFF5DC6DAF}"/>
              </a:ext>
            </a:extLst>
          </p:cNvPr>
          <p:cNvSpPr txBox="1"/>
          <p:nvPr/>
        </p:nvSpPr>
        <p:spPr>
          <a:xfrm>
            <a:off x="1028700" y="668613"/>
            <a:ext cx="5295900" cy="3847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213"/>
              </a:lnSpc>
              <a:spcBef>
                <a:spcPct val="0"/>
              </a:spcBef>
            </a:pPr>
            <a:r>
              <a:rPr lang="en-US" sz="21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Semiconductor Specialization University</a:t>
            </a:r>
          </a:p>
        </p:txBody>
      </p:sp>
      <p:sp>
        <p:nvSpPr>
          <p:cNvPr id="53" name="TextBox 10">
            <a:extLst>
              <a:ext uri="{FF2B5EF4-FFF2-40B4-BE49-F238E27FC236}">
                <a16:creationId xmlns:a16="http://schemas.microsoft.com/office/drawing/2014/main" id="{7951E827-2262-4565-A62A-67E8522B7B24}"/>
              </a:ext>
            </a:extLst>
          </p:cNvPr>
          <p:cNvSpPr txBox="1"/>
          <p:nvPr/>
        </p:nvSpPr>
        <p:spPr>
          <a:xfrm>
            <a:off x="3915755" y="1300454"/>
            <a:ext cx="10456490" cy="18210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7055"/>
              </a:lnSpc>
              <a:spcBef>
                <a:spcPct val="0"/>
              </a:spcBef>
            </a:pPr>
            <a:r>
              <a:rPr lang="ko-KR" altLang="en-US" sz="6000" u="none" strike="noStrike" dirty="0" err="1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차세대모빌리티</a:t>
            </a:r>
            <a:r>
              <a:rPr lang="ko-KR" altLang="en-US" sz="6000" dirty="0" err="1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반도체융합전공</a:t>
            </a:r>
            <a:r>
              <a:rPr lang="ko-KR" altLang="en-US" sz="6000" dirty="0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 홍보대사 모집</a:t>
            </a:r>
            <a:endParaRPr lang="en-US" sz="6000" u="none" strike="noStrike" dirty="0">
              <a:solidFill>
                <a:srgbClr val="19319D"/>
              </a:solidFill>
              <a:latin typeface="Black Han Sans"/>
              <a:ea typeface="Black Han Sans"/>
              <a:cs typeface="Black Han Sans"/>
              <a:sym typeface="Black Han Sans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95B3B302-F532-47CB-B554-D957F31F3676}"/>
              </a:ext>
            </a:extLst>
          </p:cNvPr>
          <p:cNvGrpSpPr/>
          <p:nvPr/>
        </p:nvGrpSpPr>
        <p:grpSpPr>
          <a:xfrm>
            <a:off x="1838409" y="3647030"/>
            <a:ext cx="5869299" cy="1594897"/>
            <a:chOff x="1838409" y="3647030"/>
            <a:chExt cx="5869299" cy="1594897"/>
          </a:xfrm>
        </p:grpSpPr>
        <p:pic>
          <p:nvPicPr>
            <p:cNvPr id="39" name="Picture 9">
              <a:extLst>
                <a:ext uri="{FF2B5EF4-FFF2-40B4-BE49-F238E27FC236}">
                  <a16:creationId xmlns:a16="http://schemas.microsoft.com/office/drawing/2014/main" id="{F577B8C2-95CA-4F67-AC52-29A4739D58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38409" y="4501105"/>
              <a:ext cx="5869299" cy="740822"/>
            </a:xfrm>
            <a:prstGeom prst="rect">
              <a:avLst/>
            </a:prstGeom>
          </p:spPr>
        </p:pic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2319CCF0-80AA-4990-ADF1-FFD4201CF0D1}"/>
                </a:ext>
              </a:extLst>
            </p:cNvPr>
            <p:cNvGrpSpPr/>
            <p:nvPr/>
          </p:nvGrpSpPr>
          <p:grpSpPr>
            <a:xfrm>
              <a:off x="2674376" y="3647030"/>
              <a:ext cx="4210214" cy="740821"/>
              <a:chOff x="3340832" y="2307496"/>
              <a:chExt cx="4210214" cy="740821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45" name="Freeform 14">
                <a:extLst>
                  <a:ext uri="{FF2B5EF4-FFF2-40B4-BE49-F238E27FC236}">
                    <a16:creationId xmlns:a16="http://schemas.microsoft.com/office/drawing/2014/main" id="{C2354BB3-7D00-47FB-A97A-CFAEB818EE23}"/>
                  </a:ext>
                </a:extLst>
              </p:cNvPr>
              <p:cNvSpPr/>
              <p:nvPr/>
            </p:nvSpPr>
            <p:spPr>
              <a:xfrm>
                <a:off x="3340832" y="2307496"/>
                <a:ext cx="4210214" cy="740821"/>
              </a:xfrm>
              <a:prstGeom prst="roundRect">
                <a:avLst/>
              </a:prstGeom>
              <a:grpFill/>
              <a:ln cap="sq">
                <a:noFill/>
                <a:prstDash val="solid"/>
                <a:miter/>
              </a:ln>
            </p:spPr>
          </p:sp>
          <p:sp>
            <p:nvSpPr>
              <p:cNvPr id="47" name="TextBox 30">
                <a:extLst>
                  <a:ext uri="{FF2B5EF4-FFF2-40B4-BE49-F238E27FC236}">
                    <a16:creationId xmlns:a16="http://schemas.microsoft.com/office/drawing/2014/main" id="{5DB25564-C279-4291-BD29-3C182EBC9467}"/>
                  </a:ext>
                </a:extLst>
              </p:cNvPr>
              <p:cNvSpPr txBox="1"/>
              <p:nvPr/>
            </p:nvSpPr>
            <p:spPr>
              <a:xfrm>
                <a:off x="3600451" y="2481335"/>
                <a:ext cx="3690975" cy="418327"/>
              </a:xfrm>
              <a:prstGeom prst="rect">
                <a:avLst/>
              </a:prstGeom>
              <a:grpFill/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104580"/>
                  </a:lnSpc>
                </a:pPr>
                <a:r>
                  <a:rPr lang="ko-KR" altLang="en-US" sz="2800" b="1" dirty="0">
                    <a:solidFill>
                      <a:schemeClr val="bg1"/>
                    </a:solidFill>
                    <a:ea typeface="210 디딤고딕" panose="020B0600000101010101" charset="-127"/>
                  </a:rPr>
                  <a:t>모집 대상</a:t>
                </a:r>
                <a:endParaRPr lang="ko-KR" sz="2800" b="1" i="0" u="none" strike="noStrike" dirty="0">
                  <a:solidFill>
                    <a:schemeClr val="bg1"/>
                  </a:solidFill>
                  <a:ea typeface="210 디딤고딕" panose="020B0600000101010101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86E22EB-ABE9-491D-B4FE-B7421DEB8700}"/>
                </a:ext>
              </a:extLst>
            </p:cNvPr>
            <p:cNvSpPr txBox="1"/>
            <p:nvPr/>
          </p:nvSpPr>
          <p:spPr>
            <a:xfrm>
              <a:off x="2279671" y="4693394"/>
              <a:ext cx="542803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>
                  <a:latin typeface="210 디딤고딕" panose="020B0600000101010101" charset="-127"/>
                  <a:ea typeface="210 디딤고딕" panose="020B0600000101010101" charset="-127"/>
                </a:rPr>
                <a:t>융합전공 참여 학생 중 </a:t>
              </a:r>
              <a:r>
                <a:rPr lang="en-US" altLang="ko-KR" sz="2000" b="1" dirty="0">
                  <a:latin typeface="210 디딤고딕" panose="020B0600000101010101" charset="-127"/>
                  <a:ea typeface="210 디딤고딕" panose="020B0600000101010101" charset="-127"/>
                </a:rPr>
                <a:t>9</a:t>
              </a:r>
              <a:r>
                <a:rPr lang="ko-KR" altLang="en-US" sz="2000" b="1" dirty="0">
                  <a:latin typeface="210 디딤고딕" panose="020B0600000101010101" charset="-127"/>
                  <a:ea typeface="210 디딤고딕" panose="020B0600000101010101" charset="-127"/>
                </a:rPr>
                <a:t>개 학부</a:t>
              </a:r>
              <a:r>
                <a:rPr lang="en-US" altLang="ko-KR" sz="2000" b="1" dirty="0">
                  <a:latin typeface="210 디딤고딕" panose="020B0600000101010101" charset="-127"/>
                  <a:ea typeface="210 디딤고딕" panose="020B0600000101010101" charset="-127"/>
                </a:rPr>
                <a:t>(</a:t>
              </a:r>
              <a:r>
                <a:rPr lang="ko-KR" altLang="en-US" sz="2000" b="1" dirty="0">
                  <a:latin typeface="210 디딤고딕" panose="020B0600000101010101" charset="-127"/>
                  <a:ea typeface="210 디딤고딕" panose="020B0600000101010101" charset="-127"/>
                </a:rPr>
                <a:t>과</a:t>
              </a:r>
              <a:r>
                <a:rPr lang="en-US" altLang="ko-KR" sz="2000" b="1" dirty="0">
                  <a:latin typeface="210 디딤고딕" panose="020B0600000101010101" charset="-127"/>
                  <a:ea typeface="210 디딤고딕" panose="020B0600000101010101" charset="-127"/>
                </a:rPr>
                <a:t>)</a:t>
              </a:r>
              <a:r>
                <a:rPr lang="ko-KR" altLang="en-US" sz="2000" b="1" dirty="0">
                  <a:latin typeface="210 디딤고딕" panose="020B0600000101010101" charset="-127"/>
                  <a:ea typeface="210 디딤고딕" panose="020B0600000101010101" charset="-127"/>
                </a:rPr>
                <a:t> 별 최대 </a:t>
              </a:r>
              <a:r>
                <a:rPr lang="en-US" altLang="ko-KR" sz="2000" b="1" dirty="0">
                  <a:latin typeface="210 디딤고딕" panose="020B0600000101010101" charset="-127"/>
                  <a:ea typeface="210 디딤고딕" panose="020B0600000101010101" charset="-127"/>
                </a:rPr>
                <a:t>2</a:t>
              </a:r>
              <a:r>
                <a:rPr lang="ko-KR" altLang="en-US" sz="2000" b="1" dirty="0">
                  <a:latin typeface="210 디딤고딕" panose="020B0600000101010101" charset="-127"/>
                  <a:ea typeface="210 디딤고딕" panose="020B0600000101010101" charset="-127"/>
                </a:rPr>
                <a:t>명 </a:t>
              </a: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253D7145-E56D-4484-89F1-E88C5EAE2A9B}"/>
              </a:ext>
            </a:extLst>
          </p:cNvPr>
          <p:cNvGrpSpPr/>
          <p:nvPr/>
        </p:nvGrpSpPr>
        <p:grpSpPr>
          <a:xfrm>
            <a:off x="1817661" y="5959780"/>
            <a:ext cx="5914507" cy="2752971"/>
            <a:chOff x="1817661" y="5959780"/>
            <a:chExt cx="5914507" cy="2752971"/>
          </a:xfrm>
        </p:grpSpPr>
        <p:pic>
          <p:nvPicPr>
            <p:cNvPr id="38" name="Picture 17">
              <a:extLst>
                <a:ext uri="{FF2B5EF4-FFF2-40B4-BE49-F238E27FC236}">
                  <a16:creationId xmlns:a16="http://schemas.microsoft.com/office/drawing/2014/main" id="{B0021F72-A7E8-421D-8F47-BF021119FBD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17661" y="6813856"/>
              <a:ext cx="5914507" cy="1898895"/>
            </a:xfrm>
            <a:prstGeom prst="rect">
              <a:avLst/>
            </a:prstGeom>
          </p:spPr>
        </p:pic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2E470714-B926-4677-BD63-B52E533D6864}"/>
                </a:ext>
              </a:extLst>
            </p:cNvPr>
            <p:cNvGrpSpPr/>
            <p:nvPr/>
          </p:nvGrpSpPr>
          <p:grpSpPr>
            <a:xfrm>
              <a:off x="2674376" y="5959780"/>
              <a:ext cx="4210214" cy="740821"/>
              <a:chOff x="3340832" y="2307496"/>
              <a:chExt cx="4210214" cy="740821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49" name="Freeform 14">
                <a:extLst>
                  <a:ext uri="{FF2B5EF4-FFF2-40B4-BE49-F238E27FC236}">
                    <a16:creationId xmlns:a16="http://schemas.microsoft.com/office/drawing/2014/main" id="{477E4C12-69A0-4030-9625-A0CA72355CBB}"/>
                  </a:ext>
                </a:extLst>
              </p:cNvPr>
              <p:cNvSpPr/>
              <p:nvPr/>
            </p:nvSpPr>
            <p:spPr>
              <a:xfrm>
                <a:off x="3340832" y="2307496"/>
                <a:ext cx="4210214" cy="740821"/>
              </a:xfrm>
              <a:prstGeom prst="roundRect">
                <a:avLst/>
              </a:prstGeom>
              <a:grpFill/>
              <a:ln cap="sq">
                <a:noFill/>
                <a:prstDash val="solid"/>
                <a:miter/>
              </a:ln>
            </p:spPr>
          </p:sp>
          <p:sp>
            <p:nvSpPr>
              <p:cNvPr id="50" name="TextBox 30">
                <a:extLst>
                  <a:ext uri="{FF2B5EF4-FFF2-40B4-BE49-F238E27FC236}">
                    <a16:creationId xmlns:a16="http://schemas.microsoft.com/office/drawing/2014/main" id="{97DEF0DB-B0ED-4F36-A323-398BD8E73EAE}"/>
                  </a:ext>
                </a:extLst>
              </p:cNvPr>
              <p:cNvSpPr txBox="1"/>
              <p:nvPr/>
            </p:nvSpPr>
            <p:spPr>
              <a:xfrm>
                <a:off x="3600451" y="2481335"/>
                <a:ext cx="3690975" cy="418327"/>
              </a:xfrm>
              <a:prstGeom prst="rect">
                <a:avLst/>
              </a:prstGeom>
              <a:grpFill/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104580"/>
                  </a:lnSpc>
                </a:pPr>
                <a:r>
                  <a:rPr lang="ko-KR" altLang="en-US" sz="2800" b="1" dirty="0">
                    <a:solidFill>
                      <a:schemeClr val="bg1"/>
                    </a:solidFill>
                    <a:ea typeface="210 디딤고딕" panose="020B0600000101010101" charset="-127"/>
                  </a:rPr>
                  <a:t>활동 내용</a:t>
                </a:r>
                <a:endParaRPr lang="ko-KR" sz="2800" b="1" i="0" u="none" strike="noStrike" dirty="0">
                  <a:solidFill>
                    <a:schemeClr val="bg1"/>
                  </a:solidFill>
                  <a:ea typeface="210 디딤고딕" panose="020B0600000101010101" charset="-127"/>
                </a:endParaRPr>
              </a:p>
            </p:txBody>
          </p:sp>
        </p:grp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9958405D-B3C9-46EF-8977-113425654E42}"/>
                </a:ext>
              </a:extLst>
            </p:cNvPr>
            <p:cNvSpPr txBox="1"/>
            <p:nvPr/>
          </p:nvSpPr>
          <p:spPr>
            <a:xfrm>
              <a:off x="2493878" y="6924256"/>
              <a:ext cx="4999621" cy="15542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2000" b="1" dirty="0">
                  <a:latin typeface="210 디딤고딕" panose="020B0600000101010101" charset="-127"/>
                  <a:ea typeface="210 디딤고딕" panose="020B0600000101010101" charset="-127"/>
                </a:rPr>
                <a:t>사업단 홍보</a:t>
              </a:r>
              <a:r>
                <a:rPr lang="en-US" altLang="ko-KR" sz="2000" b="1" dirty="0">
                  <a:latin typeface="210 디딤고딕" panose="020B0600000101010101" charset="-127"/>
                  <a:ea typeface="210 디딤고딕" panose="020B0600000101010101" charset="-127"/>
                </a:rPr>
                <a:t> </a:t>
              </a:r>
              <a:r>
                <a:rPr lang="ko-KR" altLang="en-US" sz="2000" b="1" dirty="0">
                  <a:latin typeface="210 디딤고딕" panose="020B0600000101010101" charset="-127"/>
                  <a:ea typeface="210 디딤고딕" panose="020B0600000101010101" charset="-127"/>
                </a:rPr>
                <a:t>및 프로그램 홍보</a:t>
              </a:r>
              <a:endParaRPr lang="en-US" altLang="ko-KR" sz="2000" b="1" dirty="0">
                <a:latin typeface="210 디딤고딕" panose="020B0600000101010101" charset="-127"/>
                <a:ea typeface="210 디딤고딕" panose="020B0600000101010101" charset="-127"/>
              </a:endParaRPr>
            </a:p>
            <a:p>
              <a:pPr marL="342900" indent="-3429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2000" b="1" dirty="0" err="1">
                  <a:latin typeface="210 디딤고딕" panose="020B0600000101010101" charset="-127"/>
                  <a:ea typeface="210 디딤고딕" panose="020B0600000101010101" charset="-127"/>
                </a:rPr>
                <a:t>융합전공</a:t>
              </a:r>
              <a:r>
                <a:rPr lang="ko-KR" altLang="en-US" sz="2000" b="1" dirty="0">
                  <a:latin typeface="210 디딤고딕" panose="020B0600000101010101" charset="-127"/>
                  <a:ea typeface="210 디딤고딕" panose="020B0600000101010101" charset="-127"/>
                </a:rPr>
                <a:t> 모집을 위한 학생 홍보</a:t>
              </a:r>
              <a:r>
                <a:rPr lang="en-US" altLang="ko-KR" sz="2000" b="1" dirty="0">
                  <a:latin typeface="210 디딤고딕" panose="020B0600000101010101" charset="-127"/>
                  <a:ea typeface="210 디딤고딕" panose="020B0600000101010101" charset="-127"/>
                </a:rPr>
                <a:t>/</a:t>
              </a:r>
              <a:r>
                <a:rPr lang="ko-KR" altLang="en-US" sz="2000" b="1" dirty="0">
                  <a:latin typeface="210 디딤고딕" panose="020B0600000101010101" charset="-127"/>
                  <a:ea typeface="210 디딤고딕" panose="020B0600000101010101" charset="-127"/>
                </a:rPr>
                <a:t>멘토링</a:t>
              </a:r>
              <a:endParaRPr lang="en-US" altLang="ko-KR" sz="2000" b="1" dirty="0">
                <a:latin typeface="210 디딤고딕" panose="020B0600000101010101" charset="-127"/>
                <a:ea typeface="210 디딤고딕" panose="020B0600000101010101" charset="-127"/>
              </a:endParaRPr>
            </a:p>
            <a:p>
              <a:pPr marL="342900" indent="-3429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2000" b="1" dirty="0">
                  <a:latin typeface="210 디딤고딕" panose="020B0600000101010101" charset="-127"/>
                  <a:ea typeface="210 디딤고딕" panose="020B0600000101010101" charset="-127"/>
                </a:rPr>
                <a:t>사업단 홍보에 필요한 행사 및 활동 참여</a:t>
              </a:r>
              <a:endParaRPr lang="en-US" altLang="ko-KR" sz="2000" b="1" dirty="0">
                <a:latin typeface="210 디딤고딕" panose="020B0600000101010101" charset="-127"/>
                <a:ea typeface="210 디딤고딕" panose="020B0600000101010101" charset="-127"/>
              </a:endParaRPr>
            </a:p>
            <a:p>
              <a:pPr marL="342900" indent="-3429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ko-KR" altLang="en-US" sz="2000" b="1" dirty="0">
                  <a:latin typeface="210 디딤고딕" panose="020B0600000101010101" charset="-127"/>
                  <a:ea typeface="210 디딤고딕" panose="020B0600000101010101" charset="-127"/>
                </a:rPr>
                <a:t>기타 사업단 대외협력 업무 지원</a:t>
              </a:r>
            </a:p>
          </p:txBody>
        </p:sp>
      </p:grp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7697C984-6A78-4227-AA2D-910677746CCB}"/>
              </a:ext>
            </a:extLst>
          </p:cNvPr>
          <p:cNvGrpSpPr/>
          <p:nvPr/>
        </p:nvGrpSpPr>
        <p:grpSpPr>
          <a:xfrm>
            <a:off x="10580292" y="3654160"/>
            <a:ext cx="5869299" cy="1594897"/>
            <a:chOff x="1838409" y="3647030"/>
            <a:chExt cx="5869299" cy="1594897"/>
          </a:xfrm>
        </p:grpSpPr>
        <p:pic>
          <p:nvPicPr>
            <p:cNvPr id="61" name="Picture 9">
              <a:extLst>
                <a:ext uri="{FF2B5EF4-FFF2-40B4-BE49-F238E27FC236}">
                  <a16:creationId xmlns:a16="http://schemas.microsoft.com/office/drawing/2014/main" id="{A40AAAE5-8FD6-4333-8EBB-29553B2AD8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38409" y="4501105"/>
              <a:ext cx="5869299" cy="740822"/>
            </a:xfrm>
            <a:prstGeom prst="rect">
              <a:avLst/>
            </a:prstGeom>
          </p:spPr>
        </p:pic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723DA0D0-7CCA-44F2-B086-14788367DFA3}"/>
                </a:ext>
              </a:extLst>
            </p:cNvPr>
            <p:cNvGrpSpPr/>
            <p:nvPr/>
          </p:nvGrpSpPr>
          <p:grpSpPr>
            <a:xfrm>
              <a:off x="2674376" y="3647030"/>
              <a:ext cx="4210214" cy="740821"/>
              <a:chOff x="3340832" y="2307496"/>
              <a:chExt cx="4210214" cy="740821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64" name="Freeform 14">
                <a:extLst>
                  <a:ext uri="{FF2B5EF4-FFF2-40B4-BE49-F238E27FC236}">
                    <a16:creationId xmlns:a16="http://schemas.microsoft.com/office/drawing/2014/main" id="{EBF26C98-F6FD-41FA-A299-7150FDB45661}"/>
                  </a:ext>
                </a:extLst>
              </p:cNvPr>
              <p:cNvSpPr/>
              <p:nvPr/>
            </p:nvSpPr>
            <p:spPr>
              <a:xfrm>
                <a:off x="3340832" y="2307496"/>
                <a:ext cx="4210214" cy="740821"/>
              </a:xfrm>
              <a:prstGeom prst="roundRect">
                <a:avLst/>
              </a:prstGeom>
              <a:grpFill/>
              <a:ln cap="sq">
                <a:noFill/>
                <a:prstDash val="solid"/>
                <a:miter/>
              </a:ln>
            </p:spPr>
          </p:sp>
          <p:sp>
            <p:nvSpPr>
              <p:cNvPr id="65" name="TextBox 30">
                <a:extLst>
                  <a:ext uri="{FF2B5EF4-FFF2-40B4-BE49-F238E27FC236}">
                    <a16:creationId xmlns:a16="http://schemas.microsoft.com/office/drawing/2014/main" id="{4BF3C907-0BED-4182-8C94-CD173EC7BE7A}"/>
                  </a:ext>
                </a:extLst>
              </p:cNvPr>
              <p:cNvSpPr txBox="1"/>
              <p:nvPr/>
            </p:nvSpPr>
            <p:spPr>
              <a:xfrm>
                <a:off x="3600451" y="2481335"/>
                <a:ext cx="3690975" cy="418327"/>
              </a:xfrm>
              <a:prstGeom prst="rect">
                <a:avLst/>
              </a:prstGeom>
              <a:grpFill/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104580"/>
                  </a:lnSpc>
                </a:pPr>
                <a:r>
                  <a:rPr lang="ko-KR" altLang="en-US" sz="2800" b="1" i="0" u="none" strike="noStrike" dirty="0">
                    <a:solidFill>
                      <a:schemeClr val="bg1"/>
                    </a:solidFill>
                    <a:ea typeface="210 디딤고딕" panose="020B0600000101010101" charset="-127"/>
                  </a:rPr>
                  <a:t>홍보대사 혜택</a:t>
                </a:r>
                <a:endParaRPr lang="ko-KR" sz="2800" b="1" i="0" u="none" strike="noStrike" dirty="0">
                  <a:solidFill>
                    <a:schemeClr val="bg1"/>
                  </a:solidFill>
                  <a:ea typeface="210 디딤고딕" panose="020B0600000101010101" charset="-127"/>
                </a:endParaRPr>
              </a:p>
            </p:txBody>
          </p:sp>
        </p:grp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F34DB3DB-F245-44B8-A3D3-1B7F1874C20C}"/>
                </a:ext>
              </a:extLst>
            </p:cNvPr>
            <p:cNvSpPr txBox="1"/>
            <p:nvPr/>
          </p:nvSpPr>
          <p:spPr>
            <a:xfrm>
              <a:off x="3269270" y="4686264"/>
              <a:ext cx="33040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>
                  <a:latin typeface="210 디딤고딕" panose="020B0600000101010101" charset="-127"/>
                  <a:ea typeface="210 디딤고딕" panose="020B0600000101010101" charset="-127"/>
                </a:rPr>
                <a:t>학기 당 장학금 </a:t>
              </a:r>
              <a:r>
                <a:rPr lang="en-US" altLang="ko-KR" sz="2000" b="1" dirty="0">
                  <a:latin typeface="210 디딤고딕" panose="020B0600000101010101" charset="-127"/>
                  <a:ea typeface="210 디딤고딕" panose="020B0600000101010101" charset="-127"/>
                </a:rPr>
                <a:t>50</a:t>
              </a:r>
              <a:r>
                <a:rPr lang="ko-KR" altLang="en-US" sz="2000" b="1" dirty="0">
                  <a:latin typeface="210 디딤고딕" panose="020B0600000101010101" charset="-127"/>
                  <a:ea typeface="210 디딤고딕" panose="020B0600000101010101" charset="-127"/>
                </a:rPr>
                <a:t>만원 지급 </a:t>
              </a:r>
            </a:p>
          </p:txBody>
        </p:sp>
      </p:grpSp>
      <p:grpSp>
        <p:nvGrpSpPr>
          <p:cNvPr id="72" name="그룹 71">
            <a:extLst>
              <a:ext uri="{FF2B5EF4-FFF2-40B4-BE49-F238E27FC236}">
                <a16:creationId xmlns:a16="http://schemas.microsoft.com/office/drawing/2014/main" id="{4CE78016-64B2-403D-B4AA-B1D49BACA7D3}"/>
              </a:ext>
            </a:extLst>
          </p:cNvPr>
          <p:cNvGrpSpPr/>
          <p:nvPr/>
        </p:nvGrpSpPr>
        <p:grpSpPr>
          <a:xfrm>
            <a:off x="10555832" y="5959780"/>
            <a:ext cx="5995289" cy="2752971"/>
            <a:chOff x="1817661" y="5959780"/>
            <a:chExt cx="5995289" cy="2752971"/>
          </a:xfrm>
        </p:grpSpPr>
        <p:pic>
          <p:nvPicPr>
            <p:cNvPr id="73" name="Picture 17">
              <a:extLst>
                <a:ext uri="{FF2B5EF4-FFF2-40B4-BE49-F238E27FC236}">
                  <a16:creationId xmlns:a16="http://schemas.microsoft.com/office/drawing/2014/main" id="{5663C2F6-1FF7-47DF-B319-452E3462167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17661" y="6813856"/>
              <a:ext cx="5914507" cy="1898895"/>
            </a:xfrm>
            <a:prstGeom prst="rect">
              <a:avLst/>
            </a:prstGeom>
          </p:spPr>
        </p:pic>
        <p:grpSp>
          <p:nvGrpSpPr>
            <p:cNvPr id="75" name="그룹 74">
              <a:extLst>
                <a:ext uri="{FF2B5EF4-FFF2-40B4-BE49-F238E27FC236}">
                  <a16:creationId xmlns:a16="http://schemas.microsoft.com/office/drawing/2014/main" id="{F599C7B5-33D5-4AD1-BD63-A116386D8C4A}"/>
                </a:ext>
              </a:extLst>
            </p:cNvPr>
            <p:cNvGrpSpPr/>
            <p:nvPr/>
          </p:nvGrpSpPr>
          <p:grpSpPr>
            <a:xfrm>
              <a:off x="2674376" y="5959780"/>
              <a:ext cx="4210214" cy="740821"/>
              <a:chOff x="3340832" y="2307496"/>
              <a:chExt cx="4210214" cy="740821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77" name="Freeform 14">
                <a:extLst>
                  <a:ext uri="{FF2B5EF4-FFF2-40B4-BE49-F238E27FC236}">
                    <a16:creationId xmlns:a16="http://schemas.microsoft.com/office/drawing/2014/main" id="{D45B650E-3098-4663-9C0F-A69BCB0FEF84}"/>
                  </a:ext>
                </a:extLst>
              </p:cNvPr>
              <p:cNvSpPr/>
              <p:nvPr/>
            </p:nvSpPr>
            <p:spPr>
              <a:xfrm>
                <a:off x="3340832" y="2307496"/>
                <a:ext cx="4210214" cy="740821"/>
              </a:xfrm>
              <a:prstGeom prst="roundRect">
                <a:avLst/>
              </a:prstGeom>
              <a:grpFill/>
              <a:ln cap="sq">
                <a:noFill/>
                <a:prstDash val="solid"/>
                <a:miter/>
              </a:ln>
            </p:spPr>
          </p:sp>
          <p:sp>
            <p:nvSpPr>
              <p:cNvPr id="78" name="TextBox 30">
                <a:extLst>
                  <a:ext uri="{FF2B5EF4-FFF2-40B4-BE49-F238E27FC236}">
                    <a16:creationId xmlns:a16="http://schemas.microsoft.com/office/drawing/2014/main" id="{C2B6E707-8B14-4A5D-A4AE-6089F1146B8D}"/>
                  </a:ext>
                </a:extLst>
              </p:cNvPr>
              <p:cNvSpPr txBox="1"/>
              <p:nvPr/>
            </p:nvSpPr>
            <p:spPr>
              <a:xfrm>
                <a:off x="3600451" y="2481335"/>
                <a:ext cx="3690975" cy="418327"/>
              </a:xfrm>
              <a:prstGeom prst="rect">
                <a:avLst/>
              </a:prstGeom>
              <a:grpFill/>
            </p:spPr>
            <p:txBody>
              <a:bodyPr lIns="0" tIns="0" rIns="0" bIns="0" rtlCol="0" anchor="ctr"/>
              <a:lstStyle/>
              <a:p>
                <a:pPr lvl="0" algn="ctr">
                  <a:lnSpc>
                    <a:spcPct val="104580"/>
                  </a:lnSpc>
                </a:pPr>
                <a:r>
                  <a:rPr lang="ko-KR" altLang="en-US" sz="2800" b="1" i="0" u="none" strike="noStrike" dirty="0">
                    <a:solidFill>
                      <a:schemeClr val="bg1"/>
                    </a:solidFill>
                    <a:ea typeface="210 디딤고딕" panose="020B0600000101010101" charset="-127"/>
                  </a:rPr>
                  <a:t>활동 프로세스</a:t>
                </a:r>
                <a:endParaRPr lang="ko-KR" sz="2800" b="1" i="0" u="none" strike="noStrike" dirty="0">
                  <a:solidFill>
                    <a:schemeClr val="bg1"/>
                  </a:solidFill>
                  <a:ea typeface="210 디딤고딕" panose="020B0600000101010101" charset="-127"/>
                </a:endParaRPr>
              </a:p>
            </p:txBody>
          </p:sp>
        </p:grp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9631A392-7B02-4C25-90D7-D7135F977D0F}"/>
                </a:ext>
              </a:extLst>
            </p:cNvPr>
            <p:cNvSpPr txBox="1"/>
            <p:nvPr/>
          </p:nvSpPr>
          <p:spPr>
            <a:xfrm>
              <a:off x="2037060" y="6951595"/>
              <a:ext cx="5775890" cy="1608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spcBef>
                  <a:spcPts val="1200"/>
                </a:spcBef>
              </a:pPr>
              <a:r>
                <a:rPr lang="ko-KR" altLang="en-US" b="1" dirty="0">
                  <a:latin typeface="210 디딤고딕" panose="020B0600000101010101" charset="-127"/>
                  <a:ea typeface="210 디딤고딕" panose="020B0600000101010101" charset="-127"/>
                </a:rPr>
                <a:t>신청서 작성</a:t>
              </a:r>
              <a:r>
                <a:rPr lang="en-US" altLang="ko-KR" b="1" dirty="0">
                  <a:latin typeface="210 디딤고딕" panose="020B0600000101010101" charset="-127"/>
                  <a:ea typeface="210 디딤고딕" panose="020B0600000101010101" charset="-127"/>
                </a:rPr>
                <a:t> (</a:t>
              </a:r>
              <a:r>
                <a:rPr lang="ko-KR" altLang="en-US" b="1" dirty="0">
                  <a:latin typeface="210 디딤고딕" panose="020B0600000101010101" charset="-127"/>
                  <a:ea typeface="210 디딤고딕" panose="020B0600000101010101" charset="-127"/>
                </a:rPr>
                <a:t>사업단 홈페이지 자료실 양식 다운</a:t>
              </a:r>
              <a:r>
                <a:rPr lang="en-US" altLang="ko-KR" b="1" dirty="0">
                  <a:latin typeface="210 디딤고딕" panose="020B0600000101010101" charset="-127"/>
                  <a:ea typeface="210 디딤고딕" panose="020B0600000101010101" charset="-127"/>
                </a:rPr>
                <a:t>) -&gt; </a:t>
              </a:r>
            </a:p>
            <a:p>
              <a:pPr algn="ctr">
                <a:lnSpc>
                  <a:spcPct val="150000"/>
                </a:lnSpc>
                <a:spcBef>
                  <a:spcPts val="1200"/>
                </a:spcBef>
              </a:pPr>
              <a:r>
                <a:rPr lang="ko-KR" altLang="en-US" b="1" dirty="0">
                  <a:latin typeface="210 디딤고딕" panose="020B0600000101010101" charset="-127"/>
                  <a:ea typeface="210 디딤고딕" panose="020B0600000101010101" charset="-127"/>
                </a:rPr>
                <a:t>검토 후 선발 </a:t>
              </a:r>
              <a:r>
                <a:rPr lang="en-US" altLang="ko-KR" b="1" dirty="0">
                  <a:latin typeface="210 디딤고딕" panose="020B0600000101010101" charset="-127"/>
                  <a:ea typeface="210 디딤고딕" panose="020B0600000101010101" charset="-127"/>
                </a:rPr>
                <a:t>-&gt; </a:t>
              </a:r>
              <a:r>
                <a:rPr lang="ko-KR" altLang="en-US" b="1" dirty="0">
                  <a:latin typeface="210 디딤고딕" panose="020B0600000101010101" charset="-127"/>
                  <a:ea typeface="210 디딤고딕" panose="020B0600000101010101" charset="-127"/>
                </a:rPr>
                <a:t>홍보 활동 후 매월 활동 보고서 제출</a:t>
              </a:r>
              <a:r>
                <a:rPr lang="en-US" altLang="ko-KR" b="1" dirty="0">
                  <a:latin typeface="210 디딤고딕" panose="020B0600000101010101" charset="-127"/>
                  <a:ea typeface="210 디딤고딕" panose="020B0600000101010101" charset="-127"/>
                </a:rPr>
                <a:t> -&gt;</a:t>
              </a:r>
            </a:p>
            <a:p>
              <a:pPr algn="ctr">
                <a:lnSpc>
                  <a:spcPct val="150000"/>
                </a:lnSpc>
                <a:spcBef>
                  <a:spcPts val="1200"/>
                </a:spcBef>
              </a:pPr>
              <a:r>
                <a:rPr lang="ko-KR" altLang="en-US" b="1" dirty="0">
                  <a:latin typeface="210 디딤고딕" panose="020B0600000101010101" charset="-127"/>
                  <a:ea typeface="210 디딤고딕" panose="020B0600000101010101" charset="-127"/>
                </a:rPr>
                <a:t>장학금 지급 </a:t>
              </a:r>
              <a:r>
                <a:rPr lang="en-US" altLang="ko-KR" b="1" dirty="0">
                  <a:latin typeface="210 디딤고딕" panose="020B0600000101010101" charset="-127"/>
                  <a:ea typeface="210 디딤고딕" panose="020B0600000101010101" charset="-127"/>
                </a:rPr>
                <a:t>(</a:t>
              </a:r>
              <a:r>
                <a:rPr lang="ko-KR" altLang="en-US" b="1" dirty="0">
                  <a:latin typeface="210 디딤고딕" panose="020B0600000101010101" charset="-127"/>
                  <a:ea typeface="210 디딤고딕" panose="020B0600000101010101" charset="-127"/>
                </a:rPr>
                <a:t>학기 말</a:t>
              </a:r>
              <a:r>
                <a:rPr lang="en-US" altLang="ko-KR" b="1" dirty="0">
                  <a:latin typeface="210 디딤고딕" panose="020B0600000101010101" charset="-127"/>
                  <a:ea typeface="210 디딤고딕" panose="020B0600000101010101" charset="-127"/>
                </a:rPr>
                <a:t>)</a:t>
              </a:r>
              <a:endParaRPr lang="ko-KR" altLang="en-US" b="1" dirty="0">
                <a:latin typeface="210 디딤고딕" panose="020B0600000101010101" charset="-127"/>
                <a:ea typeface="210 디딤고딕" panose="020B0600000101010101" charset="-127"/>
              </a:endParaRPr>
            </a:p>
          </p:txBody>
        </p:sp>
      </p:grpSp>
      <p:pic>
        <p:nvPicPr>
          <p:cNvPr id="110" name="Picture 35">
            <a:extLst>
              <a:ext uri="{FF2B5EF4-FFF2-40B4-BE49-F238E27FC236}">
                <a16:creationId xmlns:a16="http://schemas.microsoft.com/office/drawing/2014/main" id="{757C5560-F0E9-4D77-8B0A-721A785C89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5606">
            <a:off x="11433069" y="2219705"/>
            <a:ext cx="935418" cy="928224"/>
          </a:xfrm>
          <a:prstGeom prst="rect">
            <a:avLst/>
          </a:prstGeom>
        </p:spPr>
      </p:pic>
      <p:sp>
        <p:nvSpPr>
          <p:cNvPr id="12" name="슬라이드 번호 개체 틀 11">
            <a:extLst>
              <a:ext uri="{FF2B5EF4-FFF2-40B4-BE49-F238E27FC236}">
                <a16:creationId xmlns:a16="http://schemas.microsoft.com/office/drawing/2014/main" id="{250D0C31-75DB-4984-ACB4-398935E3B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7329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11"/>
          <p:cNvSpPr/>
          <p:nvPr/>
        </p:nvSpPr>
        <p:spPr>
          <a:xfrm>
            <a:off x="1028700" y="1147265"/>
            <a:ext cx="16230600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5" name="AutoShape 15"/>
          <p:cNvSpPr/>
          <p:nvPr/>
        </p:nvSpPr>
        <p:spPr>
          <a:xfrm>
            <a:off x="8796734" y="4453276"/>
            <a:ext cx="694532" cy="0"/>
          </a:xfrm>
          <a:prstGeom prst="line">
            <a:avLst/>
          </a:prstGeom>
          <a:ln w="28575" cap="flat">
            <a:solidFill>
              <a:srgbClr val="19319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7" name="TextBox 17"/>
          <p:cNvSpPr txBox="1"/>
          <p:nvPr/>
        </p:nvSpPr>
        <p:spPr>
          <a:xfrm>
            <a:off x="2860922" y="4739848"/>
            <a:ext cx="12566156" cy="16127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173"/>
              </a:lnSpc>
            </a:pPr>
            <a:r>
              <a:rPr lang="en-US" sz="10381">
                <a:solidFill>
                  <a:srgbClr val="19319D"/>
                </a:solidFill>
                <a:latin typeface="Black Han Sans"/>
                <a:ea typeface="Black Han Sans"/>
                <a:cs typeface="Black Han Sans"/>
                <a:sym typeface="Black Han Sans"/>
              </a:rPr>
              <a:t>감사합니다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4790350" y="3602017"/>
            <a:ext cx="8707299" cy="4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71"/>
              </a:lnSpc>
              <a:spcBef>
                <a:spcPct val="0"/>
              </a:spcBef>
            </a:pPr>
            <a:r>
              <a:rPr lang="en-US" sz="2837">
                <a:solidFill>
                  <a:srgbClr val="0B1544"/>
                </a:solidFill>
                <a:latin typeface="210 디딤고딕"/>
                <a:ea typeface="210 디딤고딕"/>
                <a:cs typeface="210 디딤고딕"/>
                <a:sym typeface="210 디딤고딕"/>
              </a:rPr>
              <a:t>THANK YOU</a:t>
            </a:r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4020DF2D-37DC-4528-ABAB-AC2C66DA1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3176" y="641772"/>
            <a:ext cx="3690180" cy="453180"/>
          </a:xfrm>
          <a:prstGeom prst="rect">
            <a:avLst/>
          </a:prstGeom>
        </p:spPr>
      </p:pic>
      <p:sp>
        <p:nvSpPr>
          <p:cNvPr id="16" name="TextBox 18">
            <a:extLst>
              <a:ext uri="{FF2B5EF4-FFF2-40B4-BE49-F238E27FC236}">
                <a16:creationId xmlns:a16="http://schemas.microsoft.com/office/drawing/2014/main" id="{17BAB1CE-FF1F-432C-89A4-11806145A30E}"/>
              </a:ext>
            </a:extLst>
          </p:cNvPr>
          <p:cNvSpPr txBox="1"/>
          <p:nvPr/>
        </p:nvSpPr>
        <p:spPr>
          <a:xfrm>
            <a:off x="1028700" y="668613"/>
            <a:ext cx="5295900" cy="3847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213"/>
              </a:lnSpc>
              <a:spcBef>
                <a:spcPct val="0"/>
              </a:spcBef>
            </a:pPr>
            <a:r>
              <a:rPr lang="en-US" sz="2100" dirty="0">
                <a:solidFill>
                  <a:srgbClr val="19319D"/>
                </a:solidFill>
                <a:latin typeface="210 디딤고딕" panose="020B0600000101010101" charset="-127"/>
                <a:ea typeface="210 디딤고딕" panose="020B0600000101010101" charset="-127"/>
                <a:cs typeface="210 디딤고딕 Light"/>
                <a:sym typeface="210 디딤고딕 Light"/>
              </a:rPr>
              <a:t>Semiconductor Specialization University</a:t>
            </a: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FFC0262-F0EF-4B5C-9226-A95A9167B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  <p:grpSp>
        <p:nvGrpSpPr>
          <p:cNvPr id="18" name="Group 7">
            <a:extLst>
              <a:ext uri="{FF2B5EF4-FFF2-40B4-BE49-F238E27FC236}">
                <a16:creationId xmlns:a16="http://schemas.microsoft.com/office/drawing/2014/main" id="{422BC875-AFC8-4A5C-BCB2-2157D4698BD7}"/>
              </a:ext>
            </a:extLst>
          </p:cNvPr>
          <p:cNvGrpSpPr/>
          <p:nvPr/>
        </p:nvGrpSpPr>
        <p:grpSpPr>
          <a:xfrm>
            <a:off x="-1339982" y="1428253"/>
            <a:ext cx="2679964" cy="2679964"/>
            <a:chOff x="0" y="0"/>
            <a:chExt cx="812800" cy="812800"/>
          </a:xfrm>
        </p:grpSpPr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E272AEFC-7EDC-44E7-B1D7-6348391A1FC8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21" name="TextBox 9">
              <a:extLst>
                <a:ext uri="{FF2B5EF4-FFF2-40B4-BE49-F238E27FC236}">
                  <a16:creationId xmlns:a16="http://schemas.microsoft.com/office/drawing/2014/main" id="{0DC2B1E5-0967-4BA6-8AF2-3F5DB69C148A}"/>
                </a:ext>
              </a:extLst>
            </p:cNvPr>
            <p:cNvSpPr txBox="1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2" name="Group 2">
            <a:extLst>
              <a:ext uri="{FF2B5EF4-FFF2-40B4-BE49-F238E27FC236}">
                <a16:creationId xmlns:a16="http://schemas.microsoft.com/office/drawing/2014/main" id="{2C523228-602C-40DD-8683-27E958D0D16B}"/>
              </a:ext>
            </a:extLst>
          </p:cNvPr>
          <p:cNvGrpSpPr/>
          <p:nvPr/>
        </p:nvGrpSpPr>
        <p:grpSpPr>
          <a:xfrm>
            <a:off x="16743892" y="8813315"/>
            <a:ext cx="2710668" cy="2710668"/>
            <a:chOff x="0" y="0"/>
            <a:chExt cx="812800" cy="812800"/>
          </a:xfrm>
        </p:grpSpPr>
        <p:sp>
          <p:nvSpPr>
            <p:cNvPr id="23" name="Freeform 3">
              <a:extLst>
                <a:ext uri="{FF2B5EF4-FFF2-40B4-BE49-F238E27FC236}">
                  <a16:creationId xmlns:a16="http://schemas.microsoft.com/office/drawing/2014/main" id="{BE167743-F27A-4B0D-9DD6-567E3A43CAE0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0" cap="sq">
              <a:solidFill>
                <a:srgbClr val="19319D">
                  <a:alpha val="9804"/>
                </a:srgbClr>
              </a:solidFill>
              <a:prstDash val="solid"/>
              <a:miter/>
            </a:ln>
          </p:spPr>
        </p:sp>
        <p:sp>
          <p:nvSpPr>
            <p:cNvPr id="26" name="TextBox 4">
              <a:extLst>
                <a:ext uri="{FF2B5EF4-FFF2-40B4-BE49-F238E27FC236}">
                  <a16:creationId xmlns:a16="http://schemas.microsoft.com/office/drawing/2014/main" id="{953BAA60-78CF-4954-9199-6705C0D3480E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1721</TotalTime>
  <Words>1284</Words>
  <Application>Microsoft Office PowerPoint</Application>
  <PresentationFormat>사용자 지정</PresentationFormat>
  <Paragraphs>435</Paragraphs>
  <Slides>16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3" baseType="lpstr">
      <vt:lpstr>맑은 고딕</vt:lpstr>
      <vt:lpstr>HY견고딕</vt:lpstr>
      <vt:lpstr>Arial</vt:lpstr>
      <vt:lpstr>Calibri</vt:lpstr>
      <vt:lpstr>Black Han Sans</vt:lpstr>
      <vt:lpstr>210 디딤고딕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파란색 흰색 심플한 마케팅 비즈니스 제안서 프레젠테이션</dc:title>
  <dc:creator>USER</dc:creator>
  <cp:lastModifiedBy>USER</cp:lastModifiedBy>
  <cp:revision>137</cp:revision>
  <cp:lastPrinted>2025-04-29T07:36:05Z</cp:lastPrinted>
  <dcterms:created xsi:type="dcterms:W3CDTF">2006-08-16T00:00:00Z</dcterms:created>
  <dcterms:modified xsi:type="dcterms:W3CDTF">2025-05-02T00:15:11Z</dcterms:modified>
  <dc:identifier>DAGk3tXc73g</dc:identifier>
</cp:coreProperties>
</file>